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9" r:id="rId2"/>
    <p:sldId id="260" r:id="rId3"/>
    <p:sldId id="279" r:id="rId4"/>
    <p:sldId id="293" r:id="rId5"/>
    <p:sldId id="291" r:id="rId6"/>
    <p:sldId id="292" r:id="rId7"/>
    <p:sldId id="294" r:id="rId8"/>
    <p:sldId id="331" r:id="rId9"/>
    <p:sldId id="332" r:id="rId10"/>
    <p:sldId id="333" r:id="rId11"/>
    <p:sldId id="295" r:id="rId12"/>
    <p:sldId id="296" r:id="rId13"/>
    <p:sldId id="329" r:id="rId14"/>
    <p:sldId id="330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305" r:id="rId24"/>
    <p:sldId id="288" r:id="rId25"/>
    <p:sldId id="301" r:id="rId26"/>
    <p:sldId id="303" r:id="rId27"/>
    <p:sldId id="302" r:id="rId28"/>
    <p:sldId id="304" r:id="rId29"/>
    <p:sldId id="353" r:id="rId30"/>
    <p:sldId id="354" r:id="rId31"/>
    <p:sldId id="355" r:id="rId32"/>
    <p:sldId id="356" r:id="rId33"/>
    <p:sldId id="357" r:id="rId34"/>
    <p:sldId id="324" r:id="rId35"/>
    <p:sldId id="325" r:id="rId36"/>
    <p:sldId id="306" r:id="rId37"/>
    <p:sldId id="307" r:id="rId38"/>
    <p:sldId id="315" r:id="rId39"/>
    <p:sldId id="308" r:id="rId40"/>
    <p:sldId id="309" r:id="rId41"/>
    <p:sldId id="316" r:id="rId42"/>
    <p:sldId id="310" r:id="rId43"/>
    <p:sldId id="311" r:id="rId44"/>
    <p:sldId id="312" r:id="rId45"/>
    <p:sldId id="313" r:id="rId46"/>
    <p:sldId id="314" r:id="rId47"/>
    <p:sldId id="317" r:id="rId48"/>
    <p:sldId id="351" r:id="rId49"/>
    <p:sldId id="352" r:id="rId50"/>
    <p:sldId id="345" r:id="rId51"/>
    <p:sldId id="346" r:id="rId52"/>
    <p:sldId id="347" r:id="rId53"/>
    <p:sldId id="348" r:id="rId54"/>
    <p:sldId id="349" r:id="rId55"/>
    <p:sldId id="350" r:id="rId56"/>
    <p:sldId id="334" r:id="rId57"/>
    <p:sldId id="337" r:id="rId58"/>
    <p:sldId id="338" r:id="rId59"/>
    <p:sldId id="342" r:id="rId60"/>
    <p:sldId id="340" r:id="rId61"/>
    <p:sldId id="341" r:id="rId62"/>
    <p:sldId id="344" r:id="rId63"/>
    <p:sldId id="274" r:id="rId64"/>
    <p:sldId id="322" r:id="rId65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7" autoAdjust="0"/>
    <p:restoredTop sz="94660"/>
  </p:normalViewPr>
  <p:slideViewPr>
    <p:cSldViewPr>
      <p:cViewPr varScale="1">
        <p:scale>
          <a:sx n="59" d="100"/>
          <a:sy n="59" d="100"/>
        </p:scale>
        <p:origin x="151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-25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A57C7-97BB-4CB2-88D2-DF78D3CA5B18}" type="datetimeFigureOut">
              <a:rPr lang="zh-TW" altLang="en-US" smtClean="0"/>
              <a:t>2017/2/14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7CE7A-DA76-4AA3-8CAF-558E7D7D9B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09738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75546E8-8D7D-4B0D-8197-72B9B9E924AA}" type="datetimeFigureOut">
              <a:rPr lang="zh-TW" altLang="en-US"/>
              <a:pPr>
                <a:defRPr/>
              </a:pPr>
              <a:t>2017/2/14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94D6676-2927-4226-816D-693B42E199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7784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6135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http://blog.miniasp.com/post/2012/10/18/How-to-do-Web-Load-Test.aspx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0345F-C7AD-4CB9-AEBA-E191AC0E02E9}" type="slidenum">
              <a:rPr lang="zh-TW" altLang="en-US" smtClean="0">
                <a:solidFill>
                  <a:prstClr val="black"/>
                </a:solidFill>
              </a:rPr>
              <a:pPr/>
              <a:t>37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6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0EF2C-61C0-49BF-B279-98A743C48C21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96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 userDrawn="1"/>
        </p:nvSpPr>
        <p:spPr>
          <a:xfrm>
            <a:off x="8394700" y="6464300"/>
            <a:ext cx="78581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9ECC6B-370D-4117-85D0-195C163ABD71}" type="slidenum">
              <a:rPr kumimoji="0" lang="zh-TW" altLang="en-US" sz="1200">
                <a:solidFill>
                  <a:schemeClr val="bg2">
                    <a:lumMod val="10000"/>
                  </a:schemeClr>
                </a:solidFill>
                <a:latin typeface="+mn-lt"/>
                <a:ea typeface="Arial Unicode MS"/>
                <a:cs typeface="Arial Unicode M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zh-TW" sz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/>
                <a:cs typeface="Arial Unicode MS"/>
              </a:rPr>
              <a:t>/63</a:t>
            </a:r>
            <a:endParaRPr kumimoji="0" lang="en-US" altLang="zh-TW" sz="1200" dirty="0">
              <a:solidFill>
                <a:schemeClr val="bg2">
                  <a:lumMod val="10000"/>
                </a:schemeClr>
              </a:solidFill>
              <a:latin typeface="+mn-lt"/>
              <a:ea typeface="Arial Unicode MS"/>
              <a:cs typeface="Arial Unicode M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832" y="1916832"/>
            <a:ext cx="5832648" cy="143522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r">
              <a:defRPr lang="en-US" altLang="zh-TW" sz="4800" b="1" dirty="0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6350" stA="55000" endA="300" endPos="45500" dir="5400000" sy="-100000" algn="bl" rotWithShape="0"/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5976" y="3501008"/>
            <a:ext cx="4536504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>
                <a:solidFill>
                  <a:schemeClr val="bg2">
                    <a:lumMod val="10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按一下以編輯母片副標題樣式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7134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9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lvl2pPr>
              <a:defRPr>
                <a:latin typeface="微軟正黑體" pitchFamily="34" charset="-120"/>
                <a:ea typeface="微軟正黑體" pitchFamily="34" charset="-120"/>
              </a:defRPr>
            </a:lvl2pPr>
            <a:lvl3pPr>
              <a:defRPr>
                <a:latin typeface="微軟正黑體" pitchFamily="34" charset="-120"/>
                <a:ea typeface="微軟正黑體" pitchFamily="34" charset="-120"/>
              </a:defRPr>
            </a:lvl3pPr>
            <a:lvl4pPr>
              <a:defRPr>
                <a:latin typeface="微軟正黑體" pitchFamily="34" charset="-120"/>
                <a:ea typeface="微軟正黑體" pitchFamily="34" charset="-120"/>
              </a:defRPr>
            </a:lvl4pPr>
            <a:lvl5pPr>
              <a:defRPr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381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55186D63-A1A2-424D-A2AD-3E380B864CCD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2017/2/14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F28FB590-C904-41DF-8418-EE74DC9C2AA7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6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55186D63-A1A2-424D-A2AD-3E380B864CCD}" type="datetimeFigureOut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2017/2/14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/>
          <a:lstStyle/>
          <a:p>
            <a:fld id="{F28FB590-C904-41DF-8418-EE74DC9C2AA7}" type="slidenum">
              <a:rPr lang="zh-TW" alt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22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7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196975"/>
            <a:ext cx="81359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115888"/>
            <a:ext cx="68405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21" name="文字方塊 20"/>
          <p:cNvSpPr txBox="1"/>
          <p:nvPr/>
        </p:nvSpPr>
        <p:spPr>
          <a:xfrm>
            <a:off x="8394700" y="6464300"/>
            <a:ext cx="785813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E7288E2-D5BF-4D19-B64E-B6642CFF953E}" type="slidenum">
              <a:rPr kumimoji="0" lang="zh-TW" altLang="en-US" sz="1200">
                <a:solidFill>
                  <a:schemeClr val="bg2">
                    <a:lumMod val="10000"/>
                  </a:schemeClr>
                </a:solidFill>
                <a:latin typeface="+mn-lt"/>
                <a:ea typeface="Arial Unicode MS"/>
                <a:cs typeface="Arial Unicode M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kumimoji="0" lang="en-US" altLang="zh-TW" sz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Arial Unicode MS"/>
                <a:cs typeface="Arial Unicode MS"/>
              </a:rPr>
              <a:t>/63</a:t>
            </a:r>
            <a:endParaRPr kumimoji="0" lang="en-US" altLang="zh-TW" sz="1200" dirty="0">
              <a:solidFill>
                <a:schemeClr val="bg2">
                  <a:lumMod val="10000"/>
                </a:schemeClr>
              </a:solidFill>
              <a:latin typeface="+mn-lt"/>
              <a:ea typeface="Arial Unicode MS"/>
              <a:cs typeface="Arial Unicode MS"/>
            </a:endParaRPr>
          </a:p>
        </p:txBody>
      </p:sp>
      <p:pic>
        <p:nvPicPr>
          <p:cNvPr id="26" name="Picture 3" descr="E:\其他\企業識別系統圖\200907-new\logo-雙語.wmf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7235825" y="82550"/>
            <a:ext cx="1657350" cy="538163"/>
          </a:xfrm>
          <a:prstGeom prst="rect">
            <a:avLst/>
          </a:prstGeom>
          <a:ln>
            <a:noFill/>
          </a:ln>
          <a:effectLst>
            <a:outerShdw blurRad="50800" dist="25400" dir="4200000" algn="tl" rotWithShape="0">
              <a:schemeClr val="accent3"/>
            </a:outerShdw>
          </a:effectLst>
        </p:spPr>
      </p:pic>
      <p:pic>
        <p:nvPicPr>
          <p:cNvPr id="1030" name="圖片 8" descr="refrish your life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3925"/>
            <a:ext cx="6364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9" r:id="rId4"/>
    <p:sldLayoutId id="214748371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5400000" scaled="1"/>
            <a:tileRect/>
          </a:gradFill>
          <a:effectLst>
            <a:reflection blurRad="6350" stA="55000" endA="300" endPos="45500" dir="5400000" sy="-100000" algn="bl" rotWithShape="0"/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400" b="1">
          <a:solidFill>
            <a:srgbClr val="161616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61616"/>
          </a:solidFill>
          <a:latin typeface="微軟正黑體" pitchFamily="34" charset="-120"/>
          <a:ea typeface="微軟正黑體" pitchFamily="34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 charset="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hws.hicloud.hinet.net/hws-doc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microsoft.com/office/2007/relationships/hdphoto" Target="../media/hdphoto1.wdp"/><Relationship Id="rId18" Type="http://schemas.openxmlformats.org/officeDocument/2006/relationships/image" Target="../media/image50.png"/><Relationship Id="rId3" Type="http://schemas.openxmlformats.org/officeDocument/2006/relationships/image" Target="../media/image37.png"/><Relationship Id="rId21" Type="http://schemas.openxmlformats.org/officeDocument/2006/relationships/image" Target="../media/image53.png"/><Relationship Id="rId7" Type="http://schemas.openxmlformats.org/officeDocument/2006/relationships/image" Target="../media/image41.png"/><Relationship Id="rId12" Type="http://schemas.openxmlformats.org/officeDocument/2006/relationships/image" Target="../media/image27.png"/><Relationship Id="rId17" Type="http://schemas.openxmlformats.org/officeDocument/2006/relationships/image" Target="../media/image49.png"/><Relationship Id="rId2" Type="http://schemas.openxmlformats.org/officeDocument/2006/relationships/image" Target="../media/image36.png"/><Relationship Id="rId16" Type="http://schemas.openxmlformats.org/officeDocument/2006/relationships/image" Target="../media/image48.png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4.png"/><Relationship Id="rId19" Type="http://schemas.openxmlformats.org/officeDocument/2006/relationships/image" Target="../media/image51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5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7.png"/><Relationship Id="rId7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8.jpe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62.pn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wmf"/><Relationship Id="rId4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33.png"/><Relationship Id="rId7" Type="http://schemas.openxmlformats.org/officeDocument/2006/relationships/image" Target="../media/image6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png"/><Relationship Id="rId5" Type="http://schemas.openxmlformats.org/officeDocument/2006/relationships/image" Target="../media/image34.png"/><Relationship Id="rId4" Type="http://schemas.openxmlformats.org/officeDocument/2006/relationships/image" Target="../media/image64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1979712" y="1772816"/>
            <a:ext cx="6696744" cy="1435224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hicloud</a:t>
            </a:r>
            <a:r>
              <a:rPr lang="en-US" altLang="zh-TW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CVPC / CaaS  API </a:t>
            </a:r>
            <a:r>
              <a:rPr lang="zh-TW" altLang="en-US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教育</a:t>
            </a:r>
            <a:r>
              <a:rPr lang="zh-TW" altLang="en-US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訓練</a:t>
            </a:r>
            <a:r>
              <a:rPr lang="en-US" altLang="zh-TW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zh-TW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zh-TW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altLang="zh-TW" sz="2400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hicloud</a:t>
            </a:r>
            <a:r>
              <a:rPr lang="en-US" altLang="zh-TW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zh-TW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Web </a:t>
            </a:r>
            <a:r>
              <a:rPr lang="en-US" altLang="zh-TW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Service,  HWS)</a:t>
            </a:r>
            <a:endParaRPr lang="zh-TW" altLang="en-US" sz="2400" dirty="0"/>
          </a:p>
        </p:txBody>
      </p:sp>
      <p:sp>
        <p:nvSpPr>
          <p:cNvPr id="4099" name="副標題 4"/>
          <p:cNvSpPr>
            <a:spLocks noGrp="1"/>
          </p:cNvSpPr>
          <p:nvPr>
            <p:ph type="subTitle" idx="1"/>
          </p:nvPr>
        </p:nvSpPr>
        <p:spPr>
          <a:xfrm>
            <a:off x="4356100" y="5280025"/>
            <a:ext cx="4537075" cy="1029296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rgbClr val="161616"/>
                </a:solidFill>
              </a:rPr>
              <a:t>雲端</a:t>
            </a:r>
            <a:r>
              <a:rPr lang="zh-TW" altLang="en-US" dirty="0">
                <a:solidFill>
                  <a:srgbClr val="161616"/>
                </a:solidFill>
              </a:rPr>
              <a:t>運算</a:t>
            </a:r>
            <a:r>
              <a:rPr lang="zh-TW" altLang="en-US" dirty="0" smtClean="0">
                <a:solidFill>
                  <a:srgbClr val="161616"/>
                </a:solidFill>
              </a:rPr>
              <a:t>研究所</a:t>
            </a:r>
            <a:endParaRPr lang="en-US" altLang="zh-TW" dirty="0" smtClean="0">
              <a:solidFill>
                <a:srgbClr val="161616"/>
              </a:solidFill>
            </a:endParaRPr>
          </a:p>
          <a:p>
            <a:pPr eaLnBrk="1" hangingPunct="1"/>
            <a:r>
              <a:rPr lang="en-US" altLang="zh-TW" dirty="0" smtClean="0">
                <a:solidFill>
                  <a:srgbClr val="161616"/>
                </a:solidFill>
              </a:rPr>
              <a:t>2017/02/14</a:t>
            </a:r>
            <a:endParaRPr lang="zh-TW" altLang="en-US" dirty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 </a:t>
            </a:r>
            <a:r>
              <a:rPr lang="en-US" altLang="zh-TW" dirty="0"/>
              <a:t>HWS </a:t>
            </a:r>
            <a:r>
              <a:rPr lang="zh-TW" altLang="en-US" dirty="0"/>
              <a:t>功能列表 </a:t>
            </a:r>
            <a:r>
              <a:rPr lang="en-US" altLang="zh-TW" dirty="0" smtClean="0"/>
              <a:t>(3/3)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24883"/>
            <a:ext cx="4464496" cy="4752975"/>
          </a:xfrm>
        </p:spPr>
        <p:txBody>
          <a:bodyPr/>
          <a:lstStyle/>
          <a:p>
            <a:r>
              <a:rPr lang="zh-TW" altLang="en-US" dirty="0"/>
              <a:t>內網路由</a:t>
            </a:r>
          </a:p>
          <a:p>
            <a:pPr lvl="1"/>
            <a:r>
              <a:rPr lang="en-US" altLang="zh-TW" sz="1800" dirty="0" err="1"/>
              <a:t>createIntranetGateway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deleteIntranetGateway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describeIntranetGateways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modifyIntranetGatewayAttribute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createIntranetLink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deleteIntranetLink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describeIntranetLinks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modifyIntranetLinkAttribute</a:t>
            </a:r>
            <a:endParaRPr lang="zh-TW" altLang="en-US" sz="18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gray">
          <a:xfrm>
            <a:off x="4716016" y="1268760"/>
            <a:ext cx="403244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 b="1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en-US" altLang="zh-TW" kern="0" dirty="0"/>
              <a:t>CVPC</a:t>
            </a:r>
            <a:r>
              <a:rPr kumimoji="0" lang="zh-TW" altLang="en-US" kern="0" dirty="0"/>
              <a:t>軟體資料中心</a:t>
            </a:r>
          </a:p>
          <a:p>
            <a:pPr lvl="1"/>
            <a:r>
              <a:rPr kumimoji="0" lang="en-US" altLang="zh-TW" sz="1800" kern="0" dirty="0" err="1"/>
              <a:t>createVpc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deleteVpc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describeVpcs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modifyVpcAttribute</a:t>
            </a:r>
            <a:endParaRPr kumimoji="0" lang="en-US" altLang="zh-TW" sz="1800" kern="0" dirty="0"/>
          </a:p>
          <a:p>
            <a:endParaRPr kumimoji="0" lang="en-US" altLang="zh-TW" kern="0" dirty="0"/>
          </a:p>
          <a:p>
            <a:r>
              <a:rPr kumimoji="0" lang="en-US" altLang="zh-TW" kern="0" dirty="0"/>
              <a:t>CVPC </a:t>
            </a:r>
            <a:r>
              <a:rPr kumimoji="0" lang="zh-TW" altLang="en-US" kern="0" dirty="0"/>
              <a:t>網際網路連線</a:t>
            </a:r>
          </a:p>
          <a:p>
            <a:pPr lvl="1"/>
            <a:r>
              <a:rPr kumimoji="0" lang="en-US" altLang="zh-TW" sz="1800" kern="0" dirty="0" err="1"/>
              <a:t>createInternetGateway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deleteInternetGateway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describeInternetGateways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createInternetIp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deleteInternetIp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describeInternetIps</a:t>
            </a:r>
            <a:endParaRPr kumimoji="0" lang="zh-TW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7967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雲伺服器說明文件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06" y="1052736"/>
            <a:ext cx="8811716" cy="562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startInstances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27" y="980728"/>
            <a:ext cx="9014954" cy="569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49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共通參數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676702"/>
              </p:ext>
            </p:extLst>
          </p:nvPr>
        </p:nvGraphicFramePr>
        <p:xfrm>
          <a:off x="377788" y="1844824"/>
          <a:ext cx="8064896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626469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參數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說明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action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要執行的</a:t>
                      </a:r>
                      <a:r>
                        <a:rPr lang="en-US" altLang="zh-TW" dirty="0" smtClean="0"/>
                        <a:t>API</a:t>
                      </a:r>
                      <a:r>
                        <a:rPr lang="zh-TW" altLang="en-US" dirty="0" smtClean="0"/>
                        <a:t>指令，如</a:t>
                      </a:r>
                      <a:r>
                        <a:rPr lang="en-US" altLang="zh-TW" dirty="0" smtClean="0"/>
                        <a:t>: </a:t>
                      </a:r>
                      <a:r>
                        <a:rPr lang="en-US" altLang="zh-TW" dirty="0" err="1" smtClean="0"/>
                        <a:t>startInstances</a:t>
                      </a:r>
                      <a:r>
                        <a:rPr lang="en-US" altLang="zh-TW" dirty="0" smtClean="0"/>
                        <a:t>, </a:t>
                      </a:r>
                      <a:r>
                        <a:rPr lang="en-US" altLang="zh-TW" dirty="0" err="1" smtClean="0"/>
                        <a:t>stopInstances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version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指令版本，目前最新版本</a:t>
                      </a:r>
                      <a:r>
                        <a:rPr lang="en-US" altLang="zh-TW" dirty="0" smtClean="0"/>
                        <a:t>:</a:t>
                      </a:r>
                      <a:r>
                        <a:rPr lang="en-US" altLang="zh-TW" dirty="0" smtClean="0"/>
                        <a:t>2016-11-23</a:t>
                      </a:r>
                      <a:r>
                        <a:rPr lang="zh-TW" altLang="en-US" dirty="0" smtClean="0"/>
                        <a:t>，</a:t>
                      </a:r>
                      <a:r>
                        <a:rPr lang="zh-TW" altLang="en-US" dirty="0" smtClean="0"/>
                        <a:t>建議使用最新的</a:t>
                      </a:r>
                      <a:endParaRPr lang="en-US" altLang="zh-TW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chtAuthType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認證機制，需填 </a:t>
                      </a:r>
                      <a:r>
                        <a:rPr lang="en-US" altLang="zh-TW" dirty="0" err="1" smtClean="0"/>
                        <a:t>hwspass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expires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該呼叫時間失效的時間點，採用</a:t>
                      </a:r>
                      <a:r>
                        <a:rPr lang="en-US" altLang="zh-TW" dirty="0" smtClean="0"/>
                        <a:t>ISO8601</a:t>
                      </a:r>
                      <a:r>
                        <a:rPr lang="zh-TW" altLang="en-US" dirty="0" smtClean="0"/>
                        <a:t>時間格式為</a:t>
                      </a:r>
                      <a:r>
                        <a:rPr lang="en-US" altLang="zh-TW" dirty="0" err="1" smtClean="0"/>
                        <a:t>YYYY-MM-DDThh:mm:ssZ</a:t>
                      </a:r>
                      <a:r>
                        <a:rPr lang="zh-TW" altLang="en-US" dirty="0" smtClean="0"/>
                        <a:t>，如</a:t>
                      </a:r>
                      <a:r>
                        <a:rPr lang="en-US" altLang="zh-TW" dirty="0" smtClean="0"/>
                        <a:t>2017-01-11T06:30:04Z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err="1" smtClean="0"/>
                        <a:t>accessKey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客戶所分配到之</a:t>
                      </a:r>
                      <a:r>
                        <a:rPr lang="en-US" altLang="zh-TW" dirty="0" err="1" smtClean="0"/>
                        <a:t>accessKey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signature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驗證碼，驗證該呼叫是否合法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0" y="908050"/>
            <a:ext cx="8820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dirty="0"/>
              <a:t>http://hws.hicloud.hinet.net/hws-doc/zh_TW/rest/vm/parameter_frame.html</a:t>
            </a:r>
          </a:p>
        </p:txBody>
      </p:sp>
    </p:spTree>
    <p:extLst>
      <p:ext uri="{BB962C8B-B14F-4D97-AF65-F5344CB8AC3E}">
        <p14:creationId xmlns:p14="http://schemas.microsoft.com/office/powerpoint/2010/main" val="97955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版本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3568" y="1196752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http://hws.hicloud.hinet.net/hws-doc/zh_TW/rest/version.html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2057400"/>
            <a:ext cx="7048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9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申請 </a:t>
            </a:r>
            <a:r>
              <a:rPr lang="en-US" altLang="zh-TW" dirty="0" smtClean="0"/>
              <a:t>Access Key (1/8)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162050"/>
            <a:ext cx="8658225" cy="45339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8028384" y="1412776"/>
            <a:ext cx="647304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028384" y="3384348"/>
            <a:ext cx="647304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直線單箭頭接點 7"/>
          <p:cNvCxnSpPr/>
          <p:nvPr/>
        </p:nvCxnSpPr>
        <p:spPr bwMode="auto">
          <a:xfrm>
            <a:off x="8100392" y="1628800"/>
            <a:ext cx="72008" cy="17555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3459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 </a:t>
            </a:r>
            <a:r>
              <a:rPr lang="en-US" altLang="zh-TW" dirty="0"/>
              <a:t>Access Key </a:t>
            </a:r>
            <a:r>
              <a:rPr lang="en-US" altLang="zh-TW" dirty="0" smtClean="0"/>
              <a:t>(2/8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995487"/>
            <a:ext cx="8620125" cy="286702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755576" y="2924944"/>
            <a:ext cx="720080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539750" y="2244192"/>
            <a:ext cx="503858" cy="39272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直線單箭頭接點 10"/>
          <p:cNvCxnSpPr/>
          <p:nvPr/>
        </p:nvCxnSpPr>
        <p:spPr bwMode="auto">
          <a:xfrm flipH="1" flipV="1">
            <a:off x="1043608" y="2636912"/>
            <a:ext cx="216024" cy="2880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87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 </a:t>
            </a:r>
            <a:r>
              <a:rPr lang="en-US" altLang="zh-TW" dirty="0"/>
              <a:t>Access Key </a:t>
            </a:r>
            <a:r>
              <a:rPr lang="en-US" altLang="zh-TW" dirty="0" smtClean="0"/>
              <a:t>(3/8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993601"/>
            <a:ext cx="8553450" cy="581977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7452320" y="6381328"/>
            <a:ext cx="647304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 </a:t>
            </a:r>
            <a:r>
              <a:rPr lang="en-US" altLang="zh-TW" dirty="0"/>
              <a:t>Access Key </a:t>
            </a:r>
            <a:r>
              <a:rPr lang="en-US" altLang="zh-TW" dirty="0" smtClean="0"/>
              <a:t>(4/8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926926"/>
            <a:ext cx="8562975" cy="588645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 bwMode="auto">
          <a:xfrm>
            <a:off x="7524328" y="6309320"/>
            <a:ext cx="648072" cy="323366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 </a:t>
            </a:r>
            <a:r>
              <a:rPr lang="en-US" altLang="zh-TW" dirty="0"/>
              <a:t>Access Key </a:t>
            </a:r>
            <a:r>
              <a:rPr lang="en-US" altLang="zh-TW" dirty="0" smtClean="0"/>
              <a:t>(5/8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80728"/>
            <a:ext cx="8629650" cy="576262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3923928" y="4149080"/>
            <a:ext cx="64807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3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mannrech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38"/>
          <a:stretch>
            <a:fillRect/>
          </a:stretch>
        </p:blipFill>
        <p:spPr bwMode="auto">
          <a:xfrm>
            <a:off x="3707904" y="1774897"/>
            <a:ext cx="5436096" cy="508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議程主題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196975"/>
            <a:ext cx="4032250" cy="4752975"/>
          </a:xfrm>
        </p:spPr>
        <p:txBody>
          <a:bodyPr/>
          <a:lstStyle/>
          <a:p>
            <a:r>
              <a:rPr lang="en-US" altLang="zh-TW" dirty="0"/>
              <a:t>HWS </a:t>
            </a:r>
            <a:r>
              <a:rPr lang="zh-TW" altLang="en-US" dirty="0"/>
              <a:t>介紹</a:t>
            </a:r>
          </a:p>
          <a:p>
            <a:r>
              <a:rPr lang="zh-TW" altLang="en-US" dirty="0"/>
              <a:t>如何開始</a:t>
            </a:r>
            <a:r>
              <a:rPr lang="en-US" altLang="zh-TW" dirty="0"/>
              <a:t>? (REST </a:t>
            </a:r>
            <a:r>
              <a:rPr lang="zh-TW" altLang="en-US" dirty="0"/>
              <a:t>版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開發者中心使用說明文件</a:t>
            </a:r>
          </a:p>
          <a:p>
            <a:pPr lvl="1"/>
            <a:r>
              <a:rPr lang="en-US" altLang="zh-TW" dirty="0"/>
              <a:t>REST </a:t>
            </a:r>
            <a:r>
              <a:rPr lang="zh-TW" altLang="en-US" dirty="0"/>
              <a:t>開發者中心</a:t>
            </a:r>
          </a:p>
          <a:p>
            <a:pPr lvl="1"/>
            <a:r>
              <a:rPr lang="zh-TW" altLang="en-US" dirty="0"/>
              <a:t>目前提供的服務</a:t>
            </a:r>
          </a:p>
          <a:p>
            <a:pPr lvl="1"/>
            <a:r>
              <a:rPr lang="en-US" altLang="zh-TW" dirty="0"/>
              <a:t>HWS </a:t>
            </a:r>
            <a:r>
              <a:rPr lang="zh-TW" altLang="en-US" dirty="0"/>
              <a:t>功能列表</a:t>
            </a:r>
          </a:p>
          <a:p>
            <a:pPr lvl="1"/>
            <a:r>
              <a:rPr lang="zh-TW" altLang="en-US" dirty="0"/>
              <a:t>雲伺服器說明文件</a:t>
            </a:r>
          </a:p>
          <a:p>
            <a:pPr lvl="1"/>
            <a:r>
              <a:rPr lang="zh-TW" altLang="en-US" dirty="0"/>
              <a:t>共通參數</a:t>
            </a:r>
          </a:p>
          <a:p>
            <a:pPr lvl="1"/>
            <a:r>
              <a:rPr lang="zh-TW" altLang="en-US" dirty="0"/>
              <a:t>版本</a:t>
            </a:r>
          </a:p>
          <a:p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gray">
          <a:xfrm>
            <a:off x="4427984" y="1196974"/>
            <a:ext cx="40322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 b="1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zh-TW" altLang="en-US" dirty="0"/>
              <a:t>申請 </a:t>
            </a:r>
            <a:r>
              <a:rPr lang="en-US" altLang="zh-TW" dirty="0"/>
              <a:t>Access Key</a:t>
            </a:r>
          </a:p>
          <a:p>
            <a:r>
              <a:rPr lang="en-US" altLang="zh-TW" dirty="0" smtClean="0"/>
              <a:t>signature </a:t>
            </a:r>
            <a:r>
              <a:rPr lang="zh-TW" altLang="en-US" dirty="0"/>
              <a:t>計算的方式</a:t>
            </a:r>
          </a:p>
          <a:p>
            <a:pPr lvl="1"/>
            <a:r>
              <a:rPr lang="zh-TW" altLang="en-US" dirty="0"/>
              <a:t>使用 </a:t>
            </a:r>
            <a:r>
              <a:rPr lang="en-US" altLang="zh-TW" dirty="0" err="1"/>
              <a:t>hws</a:t>
            </a:r>
            <a:r>
              <a:rPr lang="en-US" altLang="zh-TW" dirty="0"/>
              <a:t>-signature Java</a:t>
            </a:r>
            <a:r>
              <a:rPr lang="zh-TW" altLang="en-US" dirty="0"/>
              <a:t>函式取得驗證碼</a:t>
            </a:r>
          </a:p>
          <a:p>
            <a:pPr lvl="1"/>
            <a:r>
              <a:rPr lang="zh-TW" altLang="en-US" dirty="0" smtClean="0"/>
              <a:t>自行</a:t>
            </a:r>
            <a:r>
              <a:rPr lang="zh-TW" altLang="en-US" dirty="0"/>
              <a:t>運算出 </a:t>
            </a:r>
            <a:r>
              <a:rPr lang="en-US" altLang="zh-TW" dirty="0"/>
              <a:t>signature</a:t>
            </a:r>
          </a:p>
          <a:p>
            <a:r>
              <a:rPr lang="zh-TW" altLang="en-US" dirty="0" smtClean="0"/>
              <a:t>透過 </a:t>
            </a:r>
            <a:r>
              <a:rPr lang="en-US" altLang="zh-TW" dirty="0"/>
              <a:t>java SDK </a:t>
            </a:r>
            <a:r>
              <a:rPr lang="zh-TW" altLang="en-US" dirty="0"/>
              <a:t>來執行 </a:t>
            </a:r>
          </a:p>
          <a:p>
            <a:r>
              <a:rPr lang="en-US" altLang="zh-TW" dirty="0"/>
              <a:t>CaaS API </a:t>
            </a:r>
            <a:r>
              <a:rPr lang="zh-TW" altLang="en-US" dirty="0"/>
              <a:t>場景</a:t>
            </a:r>
          </a:p>
          <a:p>
            <a:r>
              <a:rPr lang="zh-TW" altLang="en-US" dirty="0"/>
              <a:t>範例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082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 </a:t>
            </a:r>
            <a:r>
              <a:rPr lang="en-US" altLang="zh-TW" dirty="0"/>
              <a:t>Access Key </a:t>
            </a:r>
            <a:r>
              <a:rPr lang="en-US" altLang="zh-TW" dirty="0" smtClean="0"/>
              <a:t>(6/8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907876"/>
            <a:ext cx="8629650" cy="5905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 bwMode="auto">
          <a:xfrm>
            <a:off x="4247964" y="4127309"/>
            <a:ext cx="648072" cy="21602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 </a:t>
            </a:r>
            <a:r>
              <a:rPr lang="en-US" altLang="zh-TW" dirty="0"/>
              <a:t>Access Key </a:t>
            </a:r>
            <a:r>
              <a:rPr lang="en-US" altLang="zh-TW" dirty="0" smtClean="0"/>
              <a:t>(7/8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2081212"/>
            <a:ext cx="8677275" cy="2695575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 bwMode="auto">
          <a:xfrm>
            <a:off x="5369234" y="4750720"/>
            <a:ext cx="2304256" cy="612648"/>
          </a:xfrm>
          <a:prstGeom prst="wedgeRectCallout">
            <a:avLst>
              <a:gd name="adj1" fmla="val -43509"/>
              <a:gd name="adj2" fmla="val -95638"/>
            </a:avLst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dirty="0"/>
              <a:t>點擊後可</a:t>
            </a:r>
            <a:r>
              <a:rPr kumimoji="0" lang="zh-TW" altLang="en-US" dirty="0" smtClean="0"/>
              <a:t>檢視 </a:t>
            </a:r>
            <a:r>
              <a:rPr kumimoji="0" lang="en-US" altLang="zh-TW" dirty="0" smtClean="0"/>
              <a:t>Secret Key </a:t>
            </a:r>
            <a:r>
              <a:rPr kumimoji="0" lang="zh-TW" altLang="en-US" dirty="0" smtClean="0"/>
              <a:t>的</a:t>
            </a:r>
            <a:r>
              <a:rPr kumimoji="0" lang="zh-TW" altLang="en-US" dirty="0"/>
              <a:t>內容。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矩形圖說文字 5"/>
          <p:cNvSpPr/>
          <p:nvPr/>
        </p:nvSpPr>
        <p:spPr bwMode="auto">
          <a:xfrm>
            <a:off x="1475656" y="4717117"/>
            <a:ext cx="2304256" cy="612648"/>
          </a:xfrm>
          <a:prstGeom prst="wedgeRectCallout">
            <a:avLst>
              <a:gd name="adj1" fmla="val 46723"/>
              <a:gd name="adj2" fmla="val -90307"/>
            </a:avLst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dirty="0" smtClean="0"/>
              <a:t>此為 </a:t>
            </a:r>
            <a:r>
              <a:rPr kumimoji="0" lang="en-US" altLang="zh-TW" dirty="0" smtClean="0"/>
              <a:t>Access Key </a:t>
            </a:r>
            <a:r>
              <a:rPr kumimoji="0" lang="zh-TW" altLang="en-US" dirty="0" smtClean="0"/>
              <a:t>的</a:t>
            </a:r>
            <a:r>
              <a:rPr kumimoji="0" lang="zh-TW" altLang="en-US" dirty="0"/>
              <a:t>內容。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79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申請 </a:t>
            </a:r>
            <a:r>
              <a:rPr lang="en-US" altLang="zh-TW" dirty="0"/>
              <a:t>Access Key </a:t>
            </a:r>
            <a:r>
              <a:rPr lang="en-US" altLang="zh-TW" dirty="0" smtClean="0"/>
              <a:t>(8/8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481137"/>
            <a:ext cx="8620125" cy="389572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275856" y="2132856"/>
            <a:ext cx="4572000" cy="646331"/>
          </a:xfrm>
          <a:prstGeom prst="rect">
            <a:avLst/>
          </a:prstGeom>
          <a:solidFill>
            <a:srgbClr val="FF9933"/>
          </a:solidFill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將兩把金鑰記錄下來，</a:t>
            </a:r>
            <a:r>
              <a:rPr lang="zh-TW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以便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計算簽名與發送</a:t>
            </a:r>
            <a:r>
              <a:rPr lang="en-US" altLang="zh-TW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REST</a:t>
            </a: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請求。</a:t>
            </a:r>
          </a:p>
        </p:txBody>
      </p:sp>
      <p:sp>
        <p:nvSpPr>
          <p:cNvPr id="8" name="矩形圖說文字 7"/>
          <p:cNvSpPr/>
          <p:nvPr/>
        </p:nvSpPr>
        <p:spPr bwMode="auto">
          <a:xfrm>
            <a:off x="4779623" y="4941168"/>
            <a:ext cx="2304256" cy="612648"/>
          </a:xfrm>
          <a:prstGeom prst="wedgeRectCallout">
            <a:avLst>
              <a:gd name="adj1" fmla="val -43509"/>
              <a:gd name="adj2" fmla="val -95638"/>
            </a:avLst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dirty="0" smtClean="0"/>
              <a:t>此為</a:t>
            </a:r>
            <a:r>
              <a:rPr kumimoji="0" lang="en-US" altLang="zh-TW" dirty="0" smtClean="0"/>
              <a:t> Secret Key </a:t>
            </a:r>
            <a:r>
              <a:rPr kumimoji="0" lang="zh-TW" altLang="en-US" dirty="0" smtClean="0"/>
              <a:t>的</a:t>
            </a:r>
            <a:r>
              <a:rPr kumimoji="0" lang="zh-TW" altLang="en-US" dirty="0"/>
              <a:t>內容。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1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 </a:t>
            </a:r>
            <a:r>
              <a:rPr lang="en-US" altLang="zh-TW" dirty="0" err="1"/>
              <a:t>stopInstances</a:t>
            </a:r>
            <a:r>
              <a:rPr lang="en-US" altLang="zh-TW" dirty="0"/>
              <a:t> </a:t>
            </a:r>
            <a:r>
              <a:rPr lang="zh-TW" altLang="en-US" dirty="0"/>
              <a:t>為例</a:t>
            </a:r>
            <a:endParaRPr lang="en-US" altLang="zh-TW" dirty="0"/>
          </a:p>
          <a:p>
            <a:pPr lvl="1"/>
            <a:r>
              <a:rPr lang="zh-TW" altLang="en-US" dirty="0" smtClean="0"/>
              <a:t>共通參數</a:t>
            </a:r>
            <a:endParaRPr lang="en-US" altLang="zh-TW" dirty="0" smtClean="0"/>
          </a:p>
          <a:p>
            <a:pPr lvl="2"/>
            <a:r>
              <a:rPr lang="en-US" altLang="zh-TW" dirty="0"/>
              <a:t>version=2016-11-23</a:t>
            </a:r>
          </a:p>
          <a:p>
            <a:pPr lvl="2"/>
            <a:r>
              <a:rPr lang="en-US" altLang="zh-TW" dirty="0" err="1"/>
              <a:t>chtAuthType</a:t>
            </a:r>
            <a:r>
              <a:rPr lang="en-US" altLang="zh-TW" dirty="0"/>
              <a:t>=</a:t>
            </a:r>
            <a:r>
              <a:rPr lang="en-US" altLang="zh-TW" dirty="0" err="1"/>
              <a:t>hwspass</a:t>
            </a:r>
            <a:endParaRPr lang="en-US" altLang="zh-TW" dirty="0"/>
          </a:p>
          <a:p>
            <a:pPr lvl="2"/>
            <a:r>
              <a:rPr lang="en-US" altLang="zh-TW" dirty="0" err="1"/>
              <a:t>accessKey</a:t>
            </a:r>
            <a:r>
              <a:rPr lang="en-US" altLang="zh-TW" dirty="0"/>
              <a:t>=ACCESSKEY</a:t>
            </a:r>
          </a:p>
          <a:p>
            <a:pPr lvl="2"/>
            <a:r>
              <a:rPr lang="en-US" altLang="zh-TW" dirty="0" smtClean="0"/>
              <a:t>expires=2016-12-28T15:36:31Z</a:t>
            </a:r>
          </a:p>
          <a:p>
            <a:pPr lvl="2"/>
            <a:r>
              <a:rPr lang="en-US" altLang="zh-TW" dirty="0" smtClean="0">
                <a:solidFill>
                  <a:srgbClr val="FF0000"/>
                </a:solidFill>
              </a:rPr>
              <a:t>signature</a:t>
            </a:r>
            <a:r>
              <a:rPr lang="en-US" altLang="zh-TW" dirty="0">
                <a:solidFill>
                  <a:srgbClr val="FF0000"/>
                </a:solidFill>
              </a:rPr>
              <a:t>=#{signature}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en-US" altLang="zh-TW" dirty="0" err="1" smtClean="0"/>
              <a:t>stopInstances</a:t>
            </a:r>
            <a:r>
              <a:rPr lang="en-US" altLang="zh-TW" dirty="0" smtClean="0"/>
              <a:t> </a:t>
            </a:r>
            <a:r>
              <a:rPr lang="zh-TW" altLang="en-US" dirty="0" smtClean="0"/>
              <a:t>參數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action=</a:t>
            </a:r>
            <a:r>
              <a:rPr lang="en-US" altLang="zh-TW" dirty="0" err="1" smtClean="0"/>
              <a:t>stopInstances</a:t>
            </a:r>
            <a:endParaRPr lang="en-US" altLang="zh-TW" dirty="0"/>
          </a:p>
          <a:p>
            <a:pPr lvl="2"/>
            <a:r>
              <a:rPr lang="en-US" altLang="zh-TW" dirty="0" err="1" smtClean="0"/>
              <a:t>instanceId</a:t>
            </a:r>
            <a:r>
              <a:rPr lang="en-US" altLang="zh-TW" dirty="0" smtClean="0"/>
              <a:t>=BV550200010001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976924" y="1910386"/>
            <a:ext cx="4086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/>
              <a:t>共通參數</a:t>
            </a:r>
            <a:r>
              <a:rPr lang="en-US" altLang="zh-TW" sz="1400" dirty="0" smtClean="0"/>
              <a:t>:</a:t>
            </a:r>
          </a:p>
          <a:p>
            <a:r>
              <a:rPr lang="en-US" altLang="zh-TW" sz="1400" dirty="0"/>
              <a:t>http://hws.hicloud.hinet.net/hws-doc/zh_TW/rest/vm/parameter_frame.html</a:t>
            </a:r>
            <a:endParaRPr lang="zh-TW" altLang="en-US" sz="1400" dirty="0"/>
          </a:p>
        </p:txBody>
      </p:sp>
      <p:sp>
        <p:nvSpPr>
          <p:cNvPr id="5" name="矩形 4"/>
          <p:cNvSpPr/>
          <p:nvPr/>
        </p:nvSpPr>
        <p:spPr>
          <a:xfrm>
            <a:off x="5057998" y="4941168"/>
            <a:ext cx="4086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err="1"/>
              <a:t>stopInstances</a:t>
            </a:r>
            <a:r>
              <a:rPr lang="en-US" altLang="zh-TW" sz="1400" dirty="0"/>
              <a:t>:</a:t>
            </a:r>
            <a:endParaRPr lang="en-US" altLang="zh-TW" sz="1400" dirty="0" smtClean="0"/>
          </a:p>
          <a:p>
            <a:r>
              <a:rPr lang="zh-TW" altLang="en-US" sz="1400" dirty="0" smtClean="0"/>
              <a:t>http</a:t>
            </a:r>
            <a:r>
              <a:rPr lang="zh-TW" altLang="en-US" sz="1400" dirty="0"/>
              <a:t>://hws.hicloud.hinet.net/hws-doc/zh_TW/rest/vm/actions/stopInstances.html</a:t>
            </a:r>
          </a:p>
        </p:txBody>
      </p:sp>
    </p:spTree>
    <p:extLst>
      <p:ext uri="{BB962C8B-B14F-4D97-AF65-F5344CB8AC3E}">
        <p14:creationId xmlns:p14="http://schemas.microsoft.com/office/powerpoint/2010/main" val="328689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6984900" cy="792162"/>
          </a:xfrm>
        </p:spPr>
        <p:txBody>
          <a:bodyPr/>
          <a:lstStyle/>
          <a:p>
            <a:r>
              <a:rPr lang="en-US" altLang="zh-TW" dirty="0" smtClean="0"/>
              <a:t>signature </a:t>
            </a:r>
            <a:r>
              <a:rPr lang="zh-TW" altLang="en-US" dirty="0" smtClean="0"/>
              <a:t>計算</a:t>
            </a:r>
            <a:r>
              <a:rPr lang="zh-TW" altLang="en-US" dirty="0"/>
              <a:t>的方式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相關說明文件請參考 </a:t>
            </a:r>
            <a:r>
              <a:rPr lang="en-US" altLang="zh-TW" dirty="0" smtClean="0"/>
              <a:t>Signature</a:t>
            </a:r>
            <a:r>
              <a:rPr lang="zh-TW" altLang="en-US" dirty="0"/>
              <a:t>程式</a:t>
            </a:r>
            <a:r>
              <a:rPr lang="zh-TW" altLang="en-US" dirty="0" smtClean="0"/>
              <a:t>範例</a:t>
            </a:r>
            <a:endParaRPr lang="en-US" altLang="zh-TW" dirty="0" smtClean="0"/>
          </a:p>
          <a:p>
            <a:pPr lvl="1"/>
            <a:r>
              <a:rPr lang="en-US" altLang="zh-TW" dirty="0"/>
              <a:t>http://</a:t>
            </a:r>
            <a:r>
              <a:rPr lang="en-US" altLang="zh-TW" dirty="0" smtClean="0"/>
              <a:t>hws.hicloud.hinet.net/hws-doc/zh_TW/rest/tutorial/howto-gen-signature.html</a:t>
            </a:r>
          </a:p>
          <a:p>
            <a:pPr lvl="1"/>
            <a:r>
              <a:rPr lang="zh-TW" altLang="en-US" dirty="0" smtClean="0"/>
              <a:t>網頁內容分成兩部份</a:t>
            </a:r>
            <a:endParaRPr lang="en-US" altLang="zh-TW" dirty="0" smtClean="0"/>
          </a:p>
          <a:p>
            <a:pPr lvl="2"/>
            <a:r>
              <a:rPr lang="zh-TW" altLang="en-US" dirty="0"/>
              <a:t>使用 </a:t>
            </a:r>
            <a:r>
              <a:rPr lang="en-US" altLang="zh-TW" dirty="0" err="1"/>
              <a:t>hws</a:t>
            </a:r>
            <a:r>
              <a:rPr lang="en-US" altLang="zh-TW" dirty="0"/>
              <a:t>-signature Java</a:t>
            </a:r>
            <a:r>
              <a:rPr lang="zh-TW" altLang="en-US" dirty="0"/>
              <a:t>函式取得驗證碼</a:t>
            </a:r>
            <a:endParaRPr lang="en-US" altLang="zh-TW" dirty="0"/>
          </a:p>
          <a:p>
            <a:pPr lvl="2"/>
            <a:r>
              <a:rPr lang="zh-TW" altLang="en-US" dirty="0" smtClean="0"/>
              <a:t>自行</a:t>
            </a:r>
            <a:r>
              <a:rPr lang="zh-TW" altLang="en-US" dirty="0" smtClean="0"/>
              <a:t>運算出 </a:t>
            </a:r>
            <a:r>
              <a:rPr lang="en-US" altLang="zh-TW" dirty="0" smtClean="0"/>
              <a:t>signature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3634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425060" cy="792162"/>
          </a:xfrm>
        </p:spPr>
        <p:txBody>
          <a:bodyPr/>
          <a:lstStyle/>
          <a:p>
            <a:r>
              <a:rPr lang="zh-TW" altLang="en-US" dirty="0" smtClean="0"/>
              <a:t>透過 </a:t>
            </a:r>
            <a:r>
              <a:rPr lang="en-US" altLang="zh-TW" dirty="0" smtClean="0"/>
              <a:t>REST  </a:t>
            </a:r>
            <a:r>
              <a:rPr lang="zh-TW" altLang="en-US" dirty="0" smtClean="0"/>
              <a:t>工具來執行 </a:t>
            </a:r>
            <a:r>
              <a:rPr lang="en-US" altLang="zh-TW" dirty="0" err="1" smtClean="0"/>
              <a:t>hws</a:t>
            </a:r>
            <a:r>
              <a:rPr lang="en-US" altLang="zh-TW" dirty="0" smtClean="0"/>
              <a:t> </a:t>
            </a:r>
            <a:r>
              <a:rPr lang="zh-TW" altLang="en-US" dirty="0" smtClean="0"/>
              <a:t>命令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把剛才產生好的 </a:t>
            </a:r>
            <a:r>
              <a:rPr lang="en-US" altLang="zh-TW" dirty="0" err="1" smtClean="0"/>
              <a:t>hws</a:t>
            </a:r>
            <a:r>
              <a:rPr lang="en-US" altLang="zh-TW" dirty="0" smtClean="0"/>
              <a:t> </a:t>
            </a:r>
            <a:r>
              <a:rPr lang="zh-TW" altLang="en-US" dirty="0" smtClean="0"/>
              <a:t>命令，透過 </a:t>
            </a:r>
            <a:r>
              <a:rPr lang="en-US" altLang="zh-TW" dirty="0" smtClean="0"/>
              <a:t>REST </a:t>
            </a:r>
            <a:r>
              <a:rPr lang="zh-TW" altLang="en-US" dirty="0" smtClean="0"/>
              <a:t>工具執行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93" y="1844824"/>
            <a:ext cx="8805541" cy="4511427"/>
          </a:xfrm>
          <a:prstGeom prst="rect">
            <a:avLst/>
          </a:prstGeom>
        </p:spPr>
      </p:pic>
      <p:sp>
        <p:nvSpPr>
          <p:cNvPr id="5" name="矩形圖說文字 4"/>
          <p:cNvSpPr/>
          <p:nvPr/>
        </p:nvSpPr>
        <p:spPr bwMode="auto">
          <a:xfrm>
            <a:off x="4612588" y="3361685"/>
            <a:ext cx="2739259" cy="360040"/>
          </a:xfrm>
          <a:prstGeom prst="wedgeRectCallout">
            <a:avLst>
              <a:gd name="adj1" fmla="val -43509"/>
              <a:gd name="adj2" fmla="val -95638"/>
            </a:avLst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剛產生好完整 </a:t>
            </a: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HWS</a:t>
            </a:r>
            <a:r>
              <a:rPr kumimoji="0" lang="en-US" altLang="zh-TW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zh-TW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命令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矩形圖說文字 5"/>
          <p:cNvSpPr/>
          <p:nvPr/>
        </p:nvSpPr>
        <p:spPr bwMode="auto">
          <a:xfrm>
            <a:off x="3563888" y="6417779"/>
            <a:ext cx="2739259" cy="360040"/>
          </a:xfrm>
          <a:prstGeom prst="wedgeRectCallout">
            <a:avLst>
              <a:gd name="adj1" fmla="val -43509"/>
              <a:gd name="adj2" fmla="val -95638"/>
            </a:avLst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執行命令後的回傳結果</a:t>
            </a:r>
          </a:p>
        </p:txBody>
      </p:sp>
      <p:sp>
        <p:nvSpPr>
          <p:cNvPr id="8" name="矩形 7"/>
          <p:cNvSpPr/>
          <p:nvPr/>
        </p:nvSpPr>
        <p:spPr bwMode="auto">
          <a:xfrm>
            <a:off x="1635631" y="2118564"/>
            <a:ext cx="7416626" cy="7920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altLang="zh-TW" sz="1400" dirty="0">
                <a:solidFill>
                  <a:srgbClr val="FF9933"/>
                </a:solidFill>
              </a:rPr>
              <a:t>https://hws.hicloud.hinet.net/cloud_hws/api/hws/?</a:t>
            </a:r>
            <a:r>
              <a:rPr lang="en-US" altLang="zh-TW" sz="1400" dirty="0">
                <a:solidFill>
                  <a:schemeClr val="accent6"/>
                </a:solidFill>
              </a:rPr>
              <a:t>action=stopInstances&amp;version=2016-11-23&amp;chtAuthType=hwspass&amp;instanceId=BV550200010001&amp;accessKey=ACCESSKEY&amp;expires=</a:t>
            </a:r>
            <a:r>
              <a:rPr lang="en-US" altLang="zh-TW" sz="1400" dirty="0">
                <a:solidFill>
                  <a:schemeClr val="accent6">
                    <a:lumMod val="50000"/>
                  </a:schemeClr>
                </a:solidFill>
              </a:rPr>
              <a:t>2016-12-28T15%3A36%3A31Z</a:t>
            </a:r>
            <a:r>
              <a:rPr lang="en-US" altLang="zh-TW" sz="1400" dirty="0">
                <a:solidFill>
                  <a:srgbClr val="FF0000"/>
                </a:solidFill>
              </a:rPr>
              <a:t>&amp;signature=zl9*lFTN8qWn6YYECIrA2I5gm08</a:t>
            </a:r>
            <a:endParaRPr lang="zh-TW" altLang="en-US" sz="1400" dirty="0">
              <a:solidFill>
                <a:srgbClr val="FF0000"/>
              </a:solidFill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矩形圖說文字 8"/>
          <p:cNvSpPr/>
          <p:nvPr/>
        </p:nvSpPr>
        <p:spPr bwMode="auto">
          <a:xfrm>
            <a:off x="899592" y="3337913"/>
            <a:ext cx="2448272" cy="360040"/>
          </a:xfrm>
          <a:prstGeom prst="wedgeRectCallout">
            <a:avLst>
              <a:gd name="adj1" fmla="val -36395"/>
              <a:gd name="adj2" fmla="val -101685"/>
            </a:avLst>
          </a:prstGeom>
          <a:solidFill>
            <a:srgbClr val="FF99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使用 </a:t>
            </a: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HTTP GET </a:t>
            </a:r>
            <a:r>
              <a:rPr kumimoji="0" lang="zh-TW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傳輸</a:t>
            </a:r>
          </a:p>
        </p:txBody>
      </p:sp>
      <p:sp>
        <p:nvSpPr>
          <p:cNvPr id="10" name="矩形 9"/>
          <p:cNvSpPr/>
          <p:nvPr/>
        </p:nvSpPr>
        <p:spPr>
          <a:xfrm>
            <a:off x="4282116" y="4941168"/>
            <a:ext cx="4707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此工具是 </a:t>
            </a:r>
            <a:r>
              <a:rPr lang="en-US" altLang="zh-TW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firefox</a:t>
            </a:r>
            <a:r>
              <a:rPr lang="en-US" altLang="zh-TW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</a:t>
            </a:r>
            <a:r>
              <a:rPr lang="zh-TW" altLang="en-US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和它的 </a:t>
            </a:r>
            <a:r>
              <a:rPr lang="en-US" altLang="zh-TW" dirty="0" err="1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addons</a:t>
            </a:r>
            <a:r>
              <a:rPr lang="en-US" altLang="zh-TW" dirty="0" smtClean="0">
                <a:solidFill>
                  <a:schemeClr val="accent4">
                    <a:lumMod val="50000"/>
                    <a:lumOff val="50000"/>
                  </a:schemeClr>
                </a:solidFill>
              </a:rPr>
              <a:t> REST Client</a:t>
            </a:r>
            <a:endParaRPr lang="zh-TW" altLang="en-US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3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100" cy="792162"/>
          </a:xfrm>
        </p:spPr>
        <p:txBody>
          <a:bodyPr/>
          <a:lstStyle/>
          <a:p>
            <a:r>
              <a:rPr lang="zh-TW" altLang="en-US" dirty="0"/>
              <a:t>使用 </a:t>
            </a:r>
            <a:r>
              <a:rPr lang="en-US" altLang="zh-TW" dirty="0" err="1"/>
              <a:t>hws</a:t>
            </a:r>
            <a:r>
              <a:rPr lang="en-US" altLang="zh-TW" dirty="0"/>
              <a:t>-signature Java</a:t>
            </a:r>
            <a:r>
              <a:rPr lang="zh-TW" altLang="en-US" dirty="0"/>
              <a:t>函式取得驗證碼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348880"/>
            <a:ext cx="7632848" cy="441971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7544" y="155679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先到 </a:t>
            </a:r>
            <a:r>
              <a:rPr lang="en-US" altLang="zh-TW" dirty="0"/>
              <a:t>REST </a:t>
            </a:r>
            <a:r>
              <a:rPr lang="zh-TW" altLang="en-US" dirty="0"/>
              <a:t>開發者中心下載 </a:t>
            </a:r>
            <a:r>
              <a:rPr lang="en-US" altLang="zh-TW" dirty="0"/>
              <a:t>Signature</a:t>
            </a:r>
            <a:r>
              <a:rPr lang="zh-TW" altLang="en-US" dirty="0"/>
              <a:t>產生工具 </a:t>
            </a:r>
            <a:endParaRPr lang="en-US" altLang="zh-TW" dirty="0"/>
          </a:p>
          <a:p>
            <a:pPr lvl="1"/>
            <a:r>
              <a:rPr lang="en-US" altLang="zh-TW" dirty="0"/>
              <a:t>http://hws.hicloud.hinet.net/hws-doc/zh_TW/rest/index.html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5220072" y="4725144"/>
            <a:ext cx="1440160" cy="216024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" y="260648"/>
            <a:ext cx="8820150" cy="634365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 bwMode="auto">
          <a:xfrm>
            <a:off x="395536" y="546100"/>
            <a:ext cx="3456384" cy="29061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4355976" y="5013176"/>
            <a:ext cx="4464496" cy="218604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輸出結果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1600" dirty="0" err="1"/>
              <a:t>hwsRest</a:t>
            </a:r>
            <a:r>
              <a:rPr lang="en-US" altLang="zh-TW" sz="1600" dirty="0"/>
              <a:t> = </a:t>
            </a:r>
            <a:r>
              <a:rPr lang="en-US" altLang="zh-TW" sz="1600" dirty="0">
                <a:solidFill>
                  <a:srgbClr val="FF9933"/>
                </a:solidFill>
              </a:rPr>
              <a:t>https://hws.hicloud.hinet.net/cloud_hws/api/hws/?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</a:rPr>
              <a:t>action=stopInstances&amp;version=2016-11-23&amp;chtAuthType=hwspass&amp;instanceId=BV55020001036W&amp;accessKey=ACCESSKEY&amp;expires=2016-12-29T10%3A19%3A57Z</a:t>
            </a:r>
          </a:p>
          <a:p>
            <a:pPr marL="0" indent="0">
              <a:buNone/>
            </a:pPr>
            <a:r>
              <a:rPr lang="en-US" altLang="zh-TW" sz="1600" dirty="0" err="1" smtClean="0"/>
              <a:t>hwsRestWithSignature</a:t>
            </a:r>
            <a:r>
              <a:rPr lang="en-US" altLang="zh-TW" sz="1600" dirty="0" smtClean="0"/>
              <a:t> </a:t>
            </a:r>
            <a:r>
              <a:rPr lang="en-US" altLang="zh-TW" sz="1600" dirty="0"/>
              <a:t>= </a:t>
            </a:r>
            <a:r>
              <a:rPr lang="en-US" altLang="zh-TW" sz="1600" dirty="0">
                <a:solidFill>
                  <a:srgbClr val="FF9933"/>
                </a:solidFill>
              </a:rPr>
              <a:t>https://hws.hicloud.hinet.net/cloud_hws/api/hws/?</a:t>
            </a:r>
            <a:r>
              <a:rPr lang="en-US" altLang="zh-TW" sz="1600" dirty="0">
                <a:solidFill>
                  <a:schemeClr val="accent6">
                    <a:lumMod val="75000"/>
                  </a:schemeClr>
                </a:solidFill>
              </a:rPr>
              <a:t>action=stopInstances&amp;version=2016-11-23&amp;chtAuthType=hwspass&amp;instanceId=BV55020001036W&amp;accessKey=ACCESSKEY&amp;expires=2016-12-29T10%3A19%3A57Z</a:t>
            </a:r>
            <a:r>
              <a:rPr lang="en-US" altLang="zh-TW" sz="1600" dirty="0">
                <a:solidFill>
                  <a:srgbClr val="FF0000"/>
                </a:solidFill>
              </a:rPr>
              <a:t>&amp;signature=FXIHSt0JmoHUtyC3sA05VNoOXH0</a:t>
            </a:r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97039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820596" cy="792162"/>
          </a:xfrm>
        </p:spPr>
        <p:txBody>
          <a:bodyPr/>
          <a:lstStyle/>
          <a:p>
            <a:r>
              <a:rPr lang="zh-TW" altLang="en-US" dirty="0"/>
              <a:t>自行運算出 </a:t>
            </a:r>
            <a:r>
              <a:rPr lang="en-US" altLang="zh-TW" dirty="0" smtClean="0"/>
              <a:t>signature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 </a:t>
            </a:r>
            <a:r>
              <a:rPr lang="en-US" altLang="zh-TW" dirty="0" err="1" smtClean="0"/>
              <a:t>stopInstances</a:t>
            </a:r>
            <a:r>
              <a:rPr lang="en-US" altLang="zh-TW" dirty="0" smtClean="0"/>
              <a:t> </a:t>
            </a:r>
            <a:r>
              <a:rPr lang="zh-TW" altLang="en-US" dirty="0" smtClean="0"/>
              <a:t>為例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原始</a:t>
            </a:r>
            <a:r>
              <a:rPr lang="zh-TW" altLang="en-US" dirty="0"/>
              <a:t>的</a:t>
            </a:r>
            <a:r>
              <a:rPr lang="zh-TW" altLang="en-US" dirty="0" smtClean="0"/>
              <a:t>指令參數</a:t>
            </a:r>
            <a:endParaRPr lang="en-US" altLang="zh-TW" dirty="0"/>
          </a:p>
          <a:p>
            <a:pPr lvl="2"/>
            <a:r>
              <a:rPr lang="en-US" altLang="zh-TW" dirty="0"/>
              <a:t>action=</a:t>
            </a:r>
            <a:r>
              <a:rPr lang="en-US" altLang="zh-TW" dirty="0" err="1"/>
              <a:t>stopInstances</a:t>
            </a:r>
            <a:endParaRPr lang="en-US" altLang="zh-TW" dirty="0"/>
          </a:p>
          <a:p>
            <a:pPr lvl="2"/>
            <a:r>
              <a:rPr lang="en-US" altLang="zh-TW" dirty="0"/>
              <a:t>version=2016-11-23</a:t>
            </a:r>
          </a:p>
          <a:p>
            <a:pPr lvl="2"/>
            <a:r>
              <a:rPr lang="en-US" altLang="zh-TW" dirty="0" err="1"/>
              <a:t>chtAuthType</a:t>
            </a:r>
            <a:r>
              <a:rPr lang="en-US" altLang="zh-TW" dirty="0"/>
              <a:t>=</a:t>
            </a:r>
            <a:r>
              <a:rPr lang="en-US" altLang="zh-TW" dirty="0" err="1"/>
              <a:t>hwspass</a:t>
            </a:r>
            <a:endParaRPr lang="en-US" altLang="zh-TW" dirty="0"/>
          </a:p>
          <a:p>
            <a:pPr lvl="2"/>
            <a:r>
              <a:rPr lang="en-US" altLang="zh-TW" dirty="0" err="1"/>
              <a:t>instanceId</a:t>
            </a:r>
            <a:r>
              <a:rPr lang="en-US" altLang="zh-TW" dirty="0"/>
              <a:t>=BV550200010001</a:t>
            </a:r>
          </a:p>
          <a:p>
            <a:pPr lvl="2"/>
            <a:r>
              <a:rPr lang="en-US" altLang="zh-TW" dirty="0" err="1"/>
              <a:t>accessKey</a:t>
            </a:r>
            <a:r>
              <a:rPr lang="en-US" altLang="zh-TW" dirty="0"/>
              <a:t>=ACCESSKEY</a:t>
            </a:r>
          </a:p>
          <a:p>
            <a:pPr lvl="2"/>
            <a:r>
              <a:rPr lang="en-US" altLang="zh-TW" dirty="0" smtClean="0"/>
              <a:t>expires=2016-12-28T15:36:31Z</a:t>
            </a:r>
          </a:p>
          <a:p>
            <a:pPr lvl="1"/>
            <a:r>
              <a:rPr lang="zh-TW" altLang="en-US" dirty="0" smtClean="0"/>
              <a:t>用 </a:t>
            </a:r>
            <a:r>
              <a:rPr lang="en-US" altLang="zh-TW" dirty="0" smtClean="0"/>
              <a:t>REST </a:t>
            </a:r>
            <a:r>
              <a:rPr lang="zh-TW" altLang="en-US" dirty="0" smtClean="0"/>
              <a:t>下的格式，各參數需用 </a:t>
            </a:r>
            <a:r>
              <a:rPr lang="en-US" altLang="zh-TW" dirty="0" smtClean="0"/>
              <a:t>UTF-8</a:t>
            </a:r>
            <a:r>
              <a:rPr lang="zh-TW" altLang="en-US" dirty="0" smtClean="0"/>
              <a:t> </a:t>
            </a:r>
            <a:r>
              <a:rPr lang="en-US" altLang="zh-TW" dirty="0" smtClean="0"/>
              <a:t>URI encoder </a:t>
            </a:r>
            <a:r>
              <a:rPr lang="zh-TW" altLang="en-US" dirty="0" smtClean="0"/>
              <a:t>編碼過，並用 </a:t>
            </a:r>
            <a:r>
              <a:rPr lang="en-US" altLang="zh-TW" dirty="0" smtClean="0"/>
              <a:t>&amp; </a:t>
            </a:r>
            <a:r>
              <a:rPr lang="zh-TW" altLang="en-US" dirty="0" smtClean="0"/>
              <a:t>做連接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action=</a:t>
            </a:r>
            <a:r>
              <a:rPr lang="en-US" altLang="zh-TW" dirty="0" err="1" smtClean="0"/>
              <a:t>stopInstances&amp;version</a:t>
            </a:r>
            <a:r>
              <a:rPr lang="en-US" altLang="zh-TW" dirty="0" smtClean="0"/>
              <a:t>=2016-11-23&amp;chtAuthType=</a:t>
            </a:r>
            <a:r>
              <a:rPr lang="en-US" altLang="zh-TW" dirty="0" err="1" smtClean="0"/>
              <a:t>hwspass&amp;instanceId</a:t>
            </a:r>
            <a:r>
              <a:rPr lang="en-US" altLang="zh-TW" dirty="0" smtClean="0"/>
              <a:t>=BV550200010001&amp;accessKey=</a:t>
            </a:r>
            <a:r>
              <a:rPr lang="en-US" altLang="zh-TW" dirty="0" err="1" smtClean="0"/>
              <a:t>ACCESSKEY&amp;</a:t>
            </a:r>
            <a:r>
              <a:rPr lang="en-US" altLang="zh-TW" dirty="0" err="1" smtClean="0">
                <a:solidFill>
                  <a:schemeClr val="accent6">
                    <a:lumMod val="75000"/>
                  </a:schemeClr>
                </a:solidFill>
              </a:rPr>
              <a:t>expires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=2016-12-28T15%3A36</a:t>
            </a:r>
            <a:r>
              <a:rPr lang="en-US" altLang="zh-TW" dirty="0">
                <a:solidFill>
                  <a:schemeClr val="accent6">
                    <a:lumMod val="75000"/>
                  </a:schemeClr>
                </a:solidFill>
              </a:rPr>
              <a:t>%3A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31Z</a:t>
            </a:r>
            <a:endParaRPr lang="en-US" altLang="zh-TW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589686" y="1171146"/>
            <a:ext cx="40860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參考</a:t>
            </a:r>
            <a:r>
              <a:rPr lang="en-US" altLang="zh-TW" sz="1400" dirty="0" smtClean="0"/>
              <a:t>:</a:t>
            </a:r>
          </a:p>
          <a:p>
            <a:r>
              <a:rPr lang="zh-TW" altLang="en-US" sz="1400" dirty="0" smtClean="0"/>
              <a:t>http</a:t>
            </a:r>
            <a:r>
              <a:rPr lang="zh-TW" altLang="en-US" sz="1400" dirty="0"/>
              <a:t>://hws.hicloud.hinet.net/hws-doc/zh_TW/rest/vm/actions/stopInstances.html</a:t>
            </a:r>
          </a:p>
        </p:txBody>
      </p:sp>
    </p:spTree>
    <p:extLst>
      <p:ext uri="{BB962C8B-B14F-4D97-AF65-F5344CB8AC3E}">
        <p14:creationId xmlns:p14="http://schemas.microsoft.com/office/powerpoint/2010/main" val="15178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HWS </a:t>
            </a:r>
            <a:r>
              <a:rPr lang="zh-TW" altLang="en-US" dirty="0" smtClean="0"/>
              <a:t>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hicloud</a:t>
            </a:r>
            <a:r>
              <a:rPr lang="en-US" altLang="zh-TW" dirty="0" smtClean="0"/>
              <a:t> CaaS API (HWS) </a:t>
            </a:r>
            <a:r>
              <a:rPr lang="zh-TW" altLang="en-US" dirty="0" smtClean="0"/>
              <a:t>開發者中心：</a:t>
            </a:r>
            <a:endParaRPr lang="en-US" altLang="zh-TW" dirty="0" smtClean="0"/>
          </a:p>
          <a:p>
            <a:pPr lvl="1"/>
            <a:r>
              <a:rPr lang="en-US" altLang="zh-TW" dirty="0" smtClean="0">
                <a:hlinkClick r:id="rId2"/>
              </a:rPr>
              <a:t>https</a:t>
            </a:r>
            <a:r>
              <a:rPr lang="en-US" altLang="zh-TW" dirty="0">
                <a:hlinkClick r:id="rId2"/>
              </a:rPr>
              <a:t>://hws.hicloud.hinet.net/hws-doc</a:t>
            </a:r>
            <a:r>
              <a:rPr lang="en-US" altLang="zh-TW" dirty="0" smtClean="0">
                <a:hlinkClick r:id="rId2"/>
              </a:rPr>
              <a:t>/</a:t>
            </a:r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/>
              <a:t>開發者可透過兩種方式</a:t>
            </a:r>
            <a:r>
              <a:rPr lang="zh-TW" altLang="en-US" dirty="0" smtClean="0"/>
              <a:t>使用 </a:t>
            </a:r>
            <a:r>
              <a:rPr lang="en-US" altLang="zh-TW" dirty="0" smtClean="0"/>
              <a:t>CaaS </a:t>
            </a:r>
            <a:r>
              <a:rPr lang="en-US" altLang="zh-TW" dirty="0"/>
              <a:t>API</a:t>
            </a:r>
          </a:p>
          <a:p>
            <a:pPr lvl="1"/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透過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</a:t>
            </a:r>
            <a:r>
              <a:rPr lang="en-US" altLang="zh-TW" sz="1800" dirty="0"/>
              <a:t>(Representational State Transfer)</a:t>
            </a:r>
            <a:r>
              <a:rPr lang="zh-TW" altLang="en-US" sz="1800" dirty="0"/>
              <a:t> </a:t>
            </a:r>
            <a:r>
              <a:rPr lang="en-US" altLang="zh-TW" sz="1800" dirty="0"/>
              <a:t>API</a:t>
            </a:r>
            <a:r>
              <a:rPr lang="zh-TW" altLang="en-US" sz="1800" dirty="0"/>
              <a:t>發送請求，呼叫欲操作的</a:t>
            </a:r>
            <a:r>
              <a:rPr lang="en-US" altLang="zh-TW" sz="1800" dirty="0"/>
              <a:t>API</a:t>
            </a:r>
            <a:r>
              <a:rPr lang="zh-TW" altLang="en-US" sz="1800" dirty="0"/>
              <a:t>與行為。</a:t>
            </a:r>
            <a:endParaRPr lang="en-US" altLang="zh-TW" sz="1800" dirty="0"/>
          </a:p>
          <a:p>
            <a:pPr lvl="1"/>
            <a:r>
              <a:rPr lang="zh-TW" alt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透過</a:t>
            </a:r>
            <a:r>
              <a:rPr lang="en-US" altLang="zh-TW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SDK</a:t>
            </a:r>
            <a:r>
              <a:rPr lang="zh-TW" altLang="en-US" sz="1800" dirty="0"/>
              <a:t>，</a:t>
            </a:r>
            <a:r>
              <a:rPr lang="zh-TW" altLang="en-US" sz="1800" dirty="0" smtClean="0"/>
              <a:t>目前針對 </a:t>
            </a:r>
            <a:r>
              <a:rPr lang="en-US" altLang="zh-TW" sz="1800" dirty="0" smtClean="0"/>
              <a:t>Java </a:t>
            </a:r>
            <a:r>
              <a:rPr lang="zh-TW" altLang="en-US" sz="1800" dirty="0" smtClean="0"/>
              <a:t>開發</a:t>
            </a:r>
            <a:r>
              <a:rPr lang="zh-TW" altLang="en-US" sz="1800" dirty="0"/>
              <a:t>者用戶</a:t>
            </a:r>
            <a:r>
              <a:rPr lang="zh-TW" altLang="en-US" sz="1800" dirty="0" smtClean="0"/>
              <a:t>提供 </a:t>
            </a:r>
            <a:r>
              <a:rPr lang="en-US" altLang="zh-TW" sz="1800" dirty="0" smtClean="0"/>
              <a:t>Java </a:t>
            </a:r>
            <a:r>
              <a:rPr lang="en-US" altLang="zh-TW" sz="1800" dirty="0"/>
              <a:t>SDK</a:t>
            </a:r>
            <a:r>
              <a:rPr lang="zh-TW" altLang="en-US" sz="1800" dirty="0"/>
              <a:t>，</a:t>
            </a:r>
            <a:r>
              <a:rPr lang="zh-TW" altLang="en-US" sz="1800" dirty="0" smtClean="0"/>
              <a:t>提升 </a:t>
            </a:r>
            <a:r>
              <a:rPr lang="en-US" altLang="zh-TW" sz="1800" dirty="0" smtClean="0"/>
              <a:t>Java </a:t>
            </a:r>
            <a:r>
              <a:rPr lang="zh-TW" altLang="en-US" sz="1800" dirty="0" smtClean="0"/>
              <a:t>應用程式</a:t>
            </a:r>
            <a:r>
              <a:rPr lang="zh-TW" altLang="en-US" sz="1800" dirty="0"/>
              <a:t>開發的便利性。</a:t>
            </a:r>
          </a:p>
          <a:p>
            <a:pPr lvl="1"/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2132856"/>
            <a:ext cx="36004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4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驗證碼產生的</a:t>
            </a:r>
            <a:r>
              <a:rPr lang="zh-TW" altLang="en-US" dirty="0" smtClean="0"/>
              <a:t>方式 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以</a:t>
            </a:r>
            <a:r>
              <a:rPr lang="en-US" altLang="zh-TW" dirty="0" smtClean="0"/>
              <a:t>UTF-8 URI Decode </a:t>
            </a:r>
            <a:r>
              <a:rPr lang="zh-TW" altLang="en-US" dirty="0" smtClean="0"/>
              <a:t>格式將參數進行解碼。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原字串</a:t>
            </a:r>
            <a:r>
              <a:rPr lang="en-US" altLang="zh-TW" dirty="0" smtClean="0"/>
              <a:t>		2016-12-28T15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%3A</a:t>
            </a:r>
            <a:r>
              <a:rPr lang="en-US" altLang="zh-TW" dirty="0" smtClean="0"/>
              <a:t>36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%3A</a:t>
            </a:r>
            <a:r>
              <a:rPr lang="en-US" altLang="zh-TW" dirty="0" smtClean="0"/>
              <a:t>31Z</a:t>
            </a:r>
            <a:endParaRPr lang="en-US" altLang="zh-TW" dirty="0"/>
          </a:p>
          <a:p>
            <a:pPr lvl="1"/>
            <a:r>
              <a:rPr lang="zh-TW" altLang="en-US" dirty="0" smtClean="0"/>
              <a:t>解碼後的字串</a:t>
            </a:r>
            <a:r>
              <a:rPr lang="en-US" altLang="zh-TW" dirty="0" smtClean="0"/>
              <a:t>	2016-12-28T15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altLang="zh-TW" dirty="0" smtClean="0"/>
              <a:t>36</a:t>
            </a: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altLang="zh-TW" dirty="0" smtClean="0"/>
              <a:t>31Z</a:t>
            </a:r>
          </a:p>
          <a:p>
            <a:r>
              <a:rPr lang="zh-TW" altLang="en-US" dirty="0"/>
              <a:t>依據鍵值進行參數排序，重新組合指令</a:t>
            </a:r>
            <a:r>
              <a:rPr lang="zh-TW" altLang="en-US" dirty="0" smtClean="0"/>
              <a:t>內容</a:t>
            </a:r>
            <a:r>
              <a:rPr lang="en-US" altLang="zh-TW" dirty="0" smtClean="0"/>
              <a:t> </a:t>
            </a:r>
            <a:r>
              <a:rPr lang="zh-TW" altLang="en-US" dirty="0" smtClean="0"/>
              <a:t>以 </a:t>
            </a:r>
            <a:r>
              <a:rPr lang="en-US" altLang="zh-TW" dirty="0" smtClean="0"/>
              <a:t>"&amp;" </a:t>
            </a:r>
            <a:r>
              <a:rPr lang="zh-TW" altLang="en-US" dirty="0" smtClean="0"/>
              <a:t>符號串接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accessKey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ACCESSKEY&amp;action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stopInstances&amp;chtAuthType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hwspass&amp;expires</a:t>
            </a:r>
            <a:r>
              <a:rPr lang="en-US" altLang="zh-TW" dirty="0" smtClean="0"/>
              <a:t>=2016-12-28T15:36:31Z&amp;instanceId=BV550200010001&amp;version=2016-11-23</a:t>
            </a:r>
          </a:p>
          <a:p>
            <a:r>
              <a:rPr lang="zh-TW" altLang="en-US" dirty="0"/>
              <a:t>將指令內容中的大寫均轉換為</a:t>
            </a:r>
            <a:r>
              <a:rPr lang="zh-TW" altLang="en-US" dirty="0" smtClean="0"/>
              <a:t>小寫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accesskey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accesskey&amp;action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stopinstances&amp;chtauthtype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hwspass&amp;expires</a:t>
            </a:r>
            <a:r>
              <a:rPr lang="en-US" altLang="zh-TW" dirty="0" smtClean="0"/>
              <a:t>=2016-12-28t15:36:31z&amp;instanceid=bv550200010001&amp;version=2016-11-23</a:t>
            </a:r>
            <a:endParaRPr lang="en-US" altLang="zh-TW" dirty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4021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驗證碼產生的</a:t>
            </a:r>
            <a:r>
              <a:rPr lang="zh-TW" altLang="en-US" dirty="0" smtClean="0"/>
              <a:t>方式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搭配</a:t>
            </a:r>
            <a:r>
              <a:rPr lang="en-US" altLang="zh-TW" dirty="0"/>
              <a:t>Secret Key</a:t>
            </a:r>
            <a:r>
              <a:rPr lang="zh-TW" altLang="en-US" dirty="0"/>
              <a:t>並使用</a:t>
            </a:r>
            <a:r>
              <a:rPr lang="en-US" altLang="zh-TW" dirty="0"/>
              <a:t>HMAC SHA-1</a:t>
            </a:r>
            <a:r>
              <a:rPr lang="zh-TW" altLang="en-US" dirty="0"/>
              <a:t>加密演算法將指令內容進行加密，進一步透過</a:t>
            </a:r>
            <a:r>
              <a:rPr lang="en-US" altLang="zh-TW" dirty="0"/>
              <a:t>Base64</a:t>
            </a:r>
            <a:r>
              <a:rPr lang="zh-TW" altLang="en-US" dirty="0"/>
              <a:t>編碼方式將加密結果進行</a:t>
            </a:r>
            <a:r>
              <a:rPr lang="zh-TW" altLang="en-US" dirty="0" smtClean="0"/>
              <a:t>編碼</a:t>
            </a:r>
            <a:endParaRPr lang="en-US" altLang="zh-TW" dirty="0" smtClean="0"/>
          </a:p>
          <a:p>
            <a:r>
              <a:rPr lang="zh-TW" altLang="en-US" dirty="0"/>
              <a:t>編碼結果中可能包含</a:t>
            </a:r>
            <a:r>
              <a:rPr lang="en-US" altLang="zh-TW" dirty="0"/>
              <a:t>URL</a:t>
            </a:r>
            <a:r>
              <a:rPr lang="zh-TW" altLang="en-US" dirty="0"/>
              <a:t>之三個特殊字元</a:t>
            </a:r>
            <a:r>
              <a:rPr lang="en-US" altLang="zh-TW" dirty="0"/>
              <a:t>("+", "/", "=")</a:t>
            </a:r>
            <a:r>
              <a:rPr lang="zh-TW" altLang="en-US" dirty="0"/>
              <a:t>，取代此三個特殊字元後即為驗證碼</a:t>
            </a:r>
            <a:r>
              <a:rPr lang="en-US" altLang="zh-TW" dirty="0"/>
              <a:t>(signature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>
                <a:solidFill>
                  <a:srgbClr val="FF0000"/>
                </a:solidFill>
              </a:rPr>
              <a:t>signature=zl9*lFTN8qWn6YYECIrA2I5gm08</a:t>
            </a:r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2555776" y="3356992"/>
          <a:ext cx="3600400" cy="1478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00200"/>
                <a:gridCol w="1800200"/>
              </a:tblGrid>
              <a:tr h="221744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原特殊字元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取代字元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"+"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"*"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"/"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"-"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"="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"" (</a:t>
                      </a:r>
                      <a:r>
                        <a:rPr lang="zh-TW" altLang="en-US" dirty="0" smtClean="0"/>
                        <a:t>空字元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7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拆解上列呼叫實例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重組 </a:t>
            </a:r>
            <a:r>
              <a:rPr lang="en-US" altLang="zh-TW" dirty="0" err="1" smtClean="0"/>
              <a:t>hws</a:t>
            </a:r>
            <a:r>
              <a:rPr lang="en-US" altLang="zh-TW" dirty="0" smtClean="0"/>
              <a:t> </a:t>
            </a:r>
            <a:r>
              <a:rPr lang="zh-TW" altLang="en-US" dirty="0" smtClean="0"/>
              <a:t>指令，分成三部份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服務</a:t>
            </a:r>
            <a:r>
              <a:rPr lang="zh-TW" altLang="en-US" dirty="0"/>
              <a:t>平台網址</a:t>
            </a:r>
            <a:r>
              <a:rPr lang="en-US" altLang="zh-TW" dirty="0"/>
              <a:t>(basic </a:t>
            </a:r>
            <a:r>
              <a:rPr lang="en-US" altLang="zh-TW" dirty="0" err="1"/>
              <a:t>url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>
                <a:solidFill>
                  <a:srgbClr val="FF9933"/>
                </a:solidFill>
              </a:rPr>
              <a:t>https://hws.hicloud.hinet.net/cloud_hws/api/hws/?</a:t>
            </a:r>
            <a:endParaRPr lang="en-US" altLang="zh-TW" dirty="0" smtClean="0"/>
          </a:p>
          <a:p>
            <a:pPr lvl="1"/>
            <a:r>
              <a:rPr lang="zh-TW" altLang="en-US" dirty="0"/>
              <a:t>指令</a:t>
            </a:r>
            <a:r>
              <a:rPr lang="zh-TW" altLang="en-US" dirty="0" smtClean="0"/>
              <a:t>內容</a:t>
            </a:r>
            <a:endParaRPr lang="en-US" altLang="zh-TW" dirty="0" smtClean="0"/>
          </a:p>
          <a:p>
            <a:pPr lvl="2"/>
            <a:r>
              <a:rPr lang="en-US" altLang="zh-TW" dirty="0" smtClean="0">
                <a:solidFill>
                  <a:schemeClr val="accent6"/>
                </a:solidFill>
              </a:rPr>
              <a:t>action=</a:t>
            </a:r>
            <a:r>
              <a:rPr lang="en-US" altLang="zh-TW" dirty="0" err="1" smtClean="0">
                <a:solidFill>
                  <a:schemeClr val="accent6"/>
                </a:solidFill>
              </a:rPr>
              <a:t>stopInstances&amp;version</a:t>
            </a:r>
            <a:r>
              <a:rPr lang="en-US" altLang="zh-TW" dirty="0" smtClean="0">
                <a:solidFill>
                  <a:schemeClr val="accent6"/>
                </a:solidFill>
              </a:rPr>
              <a:t>=2016-11-23&amp;chtAuthType=</a:t>
            </a:r>
            <a:r>
              <a:rPr lang="en-US" altLang="zh-TW" dirty="0" err="1" smtClean="0">
                <a:solidFill>
                  <a:schemeClr val="accent6"/>
                </a:solidFill>
              </a:rPr>
              <a:t>hwspass&amp;instanceId</a:t>
            </a:r>
            <a:r>
              <a:rPr lang="en-US" altLang="zh-TW" dirty="0" smtClean="0">
                <a:solidFill>
                  <a:schemeClr val="accent6"/>
                </a:solidFill>
              </a:rPr>
              <a:t>=BV550200010001&amp;accessKey=</a:t>
            </a:r>
            <a:r>
              <a:rPr lang="en-US" altLang="zh-TW" dirty="0" err="1" smtClean="0">
                <a:solidFill>
                  <a:schemeClr val="accent6"/>
                </a:solidFill>
              </a:rPr>
              <a:t>ACCESSKEY&amp;expires</a:t>
            </a:r>
            <a:r>
              <a:rPr lang="en-US" altLang="zh-TW" dirty="0" smtClean="0">
                <a:solidFill>
                  <a:schemeClr val="accent6"/>
                </a:solidFill>
              </a:rPr>
              <a:t>=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>2016-12-28T15%3A36%3A31Z</a:t>
            </a:r>
          </a:p>
          <a:p>
            <a:pPr lvl="1"/>
            <a:r>
              <a:rPr lang="zh-TW" altLang="en-US" dirty="0"/>
              <a:t>驗證</a:t>
            </a:r>
            <a:r>
              <a:rPr lang="zh-TW" altLang="en-US" dirty="0" smtClean="0"/>
              <a:t>碼 </a:t>
            </a:r>
            <a:r>
              <a:rPr lang="en-US" altLang="zh-TW" dirty="0" smtClean="0"/>
              <a:t>(</a:t>
            </a:r>
            <a:r>
              <a:rPr lang="en-US" altLang="zh-TW" dirty="0"/>
              <a:t>signature</a:t>
            </a:r>
            <a:r>
              <a:rPr lang="en-US" altLang="zh-TW" dirty="0" smtClean="0"/>
              <a:t>)</a:t>
            </a:r>
          </a:p>
          <a:p>
            <a:pPr lvl="2"/>
            <a:r>
              <a:rPr lang="en-US" altLang="zh-TW" dirty="0" smtClean="0">
                <a:solidFill>
                  <a:srgbClr val="FF0000"/>
                </a:solidFill>
              </a:rPr>
              <a:t>&amp;</a:t>
            </a:r>
            <a:r>
              <a:rPr lang="en-US" altLang="zh-TW" dirty="0">
                <a:solidFill>
                  <a:srgbClr val="FF0000"/>
                </a:solidFill>
              </a:rPr>
              <a:t>signature=zl9*lFTN8qWn6YYECIrA2I5gm08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35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完整</a:t>
            </a:r>
            <a:r>
              <a:rPr lang="zh-TW" altLang="en-US" dirty="0" smtClean="0"/>
              <a:t>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最後完整指令</a:t>
            </a:r>
            <a:endParaRPr lang="en-US" altLang="zh-TW" dirty="0"/>
          </a:p>
          <a:p>
            <a:pPr lvl="1"/>
            <a:r>
              <a:rPr lang="en-US" altLang="zh-TW" dirty="0">
                <a:solidFill>
                  <a:srgbClr val="FF9933"/>
                </a:solidFill>
              </a:rPr>
              <a:t>https://hws.hicloud.hinet.net/cloud_hws/api/hws/?</a:t>
            </a:r>
            <a:r>
              <a:rPr lang="en-US" altLang="zh-TW" dirty="0">
                <a:solidFill>
                  <a:schemeClr val="accent6"/>
                </a:solidFill>
              </a:rPr>
              <a:t>action=stopInstances&amp;version=2016-11-23&amp;chtAuthType=hwspass&amp;instanceId=BV550200010001&amp;accessKey=ACCESSKEY&amp;expires=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</a:rPr>
              <a:t>2016-12-28T15%3A36%3A31Z</a:t>
            </a:r>
            <a:r>
              <a:rPr lang="en-US" altLang="zh-TW" dirty="0">
                <a:solidFill>
                  <a:srgbClr val="FF0000"/>
                </a:solidFill>
              </a:rPr>
              <a:t>&amp;signature=zl9*lFTN8qWn6YYECIrA2I5gm08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79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416948" cy="792162"/>
          </a:xfrm>
        </p:spPr>
        <p:txBody>
          <a:bodyPr/>
          <a:lstStyle/>
          <a:p>
            <a:r>
              <a:rPr lang="zh-TW" altLang="en-US" dirty="0" smtClean="0"/>
              <a:t>透過 </a:t>
            </a:r>
            <a:r>
              <a:rPr lang="en-US" altLang="zh-TW" dirty="0" smtClean="0"/>
              <a:t>java</a:t>
            </a:r>
            <a:r>
              <a:rPr lang="zh-TW" altLang="en-US" dirty="0" smtClean="0"/>
              <a:t> </a:t>
            </a:r>
            <a:r>
              <a:rPr lang="en-US" altLang="zh-TW" dirty="0" smtClean="0"/>
              <a:t>SDK </a:t>
            </a:r>
            <a:r>
              <a:rPr lang="zh-TW" altLang="en-US" dirty="0" smtClean="0"/>
              <a:t>來執行</a:t>
            </a:r>
            <a:r>
              <a:rPr lang="en-US" altLang="zh-TW" dirty="0" smtClean="0"/>
              <a:t> (1/2)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" y="1161004"/>
            <a:ext cx="9138140" cy="550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632972" cy="792162"/>
          </a:xfrm>
        </p:spPr>
        <p:txBody>
          <a:bodyPr/>
          <a:lstStyle/>
          <a:p>
            <a:r>
              <a:rPr lang="zh-TW" altLang="en-US" dirty="0"/>
              <a:t>透過 </a:t>
            </a:r>
            <a:r>
              <a:rPr lang="en-US" altLang="zh-TW" dirty="0"/>
              <a:t>java</a:t>
            </a:r>
            <a:r>
              <a:rPr lang="zh-TW" altLang="en-US" dirty="0"/>
              <a:t> </a:t>
            </a:r>
            <a:r>
              <a:rPr lang="en-US" altLang="zh-TW" dirty="0"/>
              <a:t>SDK </a:t>
            </a:r>
            <a:r>
              <a:rPr lang="zh-TW" altLang="en-US" dirty="0"/>
              <a:t>來執行</a:t>
            </a:r>
            <a:r>
              <a:rPr lang="en-US" altLang="zh-TW" dirty="0"/>
              <a:t>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7" y="2060848"/>
            <a:ext cx="9005462" cy="29722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25826" y="5132207"/>
            <a:ext cx="87666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[DEBUG 2016-12-29 11:24:16,603 (main) (HwsDemo.java:134)] - runInstancesResult=StopInstancesResponse [statusMap={BV55020001036W=vm_stopping}]</a:t>
            </a:r>
          </a:p>
        </p:txBody>
      </p:sp>
    </p:spTree>
    <p:extLst>
      <p:ext uri="{BB962C8B-B14F-4D97-AF65-F5344CB8AC3E}">
        <p14:creationId xmlns:p14="http://schemas.microsoft.com/office/powerpoint/2010/main" val="41233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CaaS API </a:t>
            </a:r>
            <a:r>
              <a:rPr lang="zh-TW" altLang="en-US" dirty="0"/>
              <a:t>場景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4" descr="http://pic22.nipic.com/20120717/2457331_142949075383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9" b="23031" l="1744" r="15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558" b="74410"/>
          <a:stretch/>
        </p:blipFill>
        <p:spPr bwMode="auto">
          <a:xfrm>
            <a:off x="1190228" y="4106592"/>
            <a:ext cx="2093640" cy="204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ic22.nipic.com/20120717/2457331_142949075383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7" b="23017" l="83487" r="98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52" b="74426"/>
          <a:stretch/>
        </p:blipFill>
        <p:spPr bwMode="auto">
          <a:xfrm>
            <a:off x="6762751" y="4091184"/>
            <a:ext cx="2156332" cy="200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商务人物剪影 商务美女剪影大图 点击还原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534" b="73986" l="67230" r="87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386" t="52770" r="10709" b="23615"/>
          <a:stretch/>
        </p:blipFill>
        <p:spPr bwMode="auto">
          <a:xfrm>
            <a:off x="3007643" y="4248343"/>
            <a:ext cx="2452008" cy="18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7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344940" cy="792162"/>
          </a:xfrm>
        </p:spPr>
        <p:txBody>
          <a:bodyPr/>
          <a:lstStyle/>
          <a:p>
            <a:r>
              <a:rPr lang="zh-TW" altLang="en-US" dirty="0"/>
              <a:t>案例說明</a:t>
            </a:r>
            <a:r>
              <a:rPr lang="en-US" altLang="zh-TW" dirty="0"/>
              <a:t>-OO</a:t>
            </a:r>
            <a:r>
              <a:rPr lang="zh-TW" altLang="en-US" dirty="0"/>
              <a:t>軟體測試</a:t>
            </a:r>
            <a:r>
              <a:rPr lang="zh-TW" altLang="en-US" dirty="0" smtClean="0"/>
              <a:t>公司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83768" y="1493887"/>
            <a:ext cx="5822032" cy="395133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案例說明</a:t>
            </a:r>
            <a:r>
              <a:rPr lang="en-US" altLang="zh-TW" dirty="0" smtClean="0"/>
              <a:t>-OO</a:t>
            </a:r>
            <a:r>
              <a:rPr lang="zh-TW" altLang="en-US" dirty="0" smtClean="0"/>
              <a:t>軟體</a:t>
            </a:r>
            <a:r>
              <a:rPr lang="zh-TW" altLang="en-US" dirty="0"/>
              <a:t>測試</a:t>
            </a:r>
            <a:r>
              <a:rPr lang="zh-TW" altLang="en-US" dirty="0" smtClean="0"/>
              <a:t>公司</a:t>
            </a:r>
            <a:endParaRPr lang="en-US" altLang="zh-TW" dirty="0" smtClean="0"/>
          </a:p>
          <a:p>
            <a:pPr marL="329184" lvl="1" indent="0">
              <a:buNone/>
            </a:pPr>
            <a:r>
              <a:rPr lang="zh-TW" altLang="en-US" dirty="0" smtClean="0"/>
              <a:t>透過多台</a:t>
            </a:r>
            <a:r>
              <a:rPr lang="zh-TW" altLang="en-US" dirty="0"/>
              <a:t>測試控制器主機</a:t>
            </a:r>
            <a:r>
              <a:rPr lang="zh-TW" altLang="en-US" dirty="0" smtClean="0"/>
              <a:t>模擬從網際網路針對</a:t>
            </a:r>
            <a:r>
              <a:rPr lang="zh-TW" altLang="en-US" dirty="0"/>
              <a:t>受測系統主機</a:t>
            </a:r>
            <a:r>
              <a:rPr lang="zh-TW" altLang="en-US" dirty="0" smtClean="0"/>
              <a:t>進行</a:t>
            </a:r>
            <a:r>
              <a:rPr lang="zh-TW" altLang="en-US" dirty="0"/>
              <a:t>網站耐壓</a:t>
            </a:r>
            <a:r>
              <a:rPr lang="zh-TW" altLang="en-US" dirty="0" smtClean="0"/>
              <a:t>程度、穩定度檢測，並找出其性能指標。</a:t>
            </a:r>
            <a:endParaRPr lang="en-US" altLang="zh-TW" dirty="0" smtClean="0"/>
          </a:p>
          <a:p>
            <a:pPr marL="329184" lvl="1" indent="0">
              <a:buNone/>
            </a:pPr>
            <a:r>
              <a:rPr lang="zh-TW" altLang="en-US" dirty="0" smtClean="0"/>
              <a:t>每次為期</a:t>
            </a:r>
            <a:r>
              <a:rPr lang="en-US" altLang="zh-TW" dirty="0" smtClean="0"/>
              <a:t>3-10</a:t>
            </a:r>
            <a:r>
              <a:rPr lang="zh-TW" altLang="en-US" dirty="0" smtClean="0"/>
              <a:t>天的測試。</a:t>
            </a:r>
            <a:endParaRPr lang="en-US" altLang="zh-TW" dirty="0" smtClean="0"/>
          </a:p>
          <a:p>
            <a:pPr marL="329184" lvl="1" indent="0">
              <a:buNone/>
            </a:pPr>
            <a:r>
              <a:rPr lang="zh-TW" altLang="en-US" dirty="0" smtClean="0"/>
              <a:t>測試完畢後產生測試報告予客戶。</a:t>
            </a:r>
            <a:endParaRPr lang="en-US" altLang="zh-TW" dirty="0" smtClean="0"/>
          </a:p>
          <a:p>
            <a:pPr marL="329184" lvl="1" indent="0">
              <a:buNone/>
            </a:pPr>
            <a:endParaRPr lang="en-US" altLang="zh-TW" dirty="0" smtClean="0"/>
          </a:p>
          <a:p>
            <a:pPr marL="329184" lvl="1" indent="0">
              <a:buNone/>
            </a:pPr>
            <a:r>
              <a:rPr lang="en-US" altLang="zh-TW" dirty="0"/>
              <a:t>OO</a:t>
            </a:r>
            <a:r>
              <a:rPr lang="zh-TW" altLang="en-US" dirty="0" smtClean="0"/>
              <a:t>軟測專案</a:t>
            </a:r>
            <a:r>
              <a:rPr lang="zh-TW" altLang="en-US" dirty="0"/>
              <a:t>建置</a:t>
            </a:r>
            <a:r>
              <a:rPr lang="zh-TW" altLang="en-US" dirty="0" smtClean="0"/>
              <a:t>方式：透過</a:t>
            </a:r>
            <a:r>
              <a:rPr lang="en-US" altLang="zh-TW" dirty="0" err="1" smtClean="0"/>
              <a:t>hicloud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CaaS</a:t>
            </a:r>
            <a:r>
              <a:rPr lang="en-US" altLang="zh-TW" dirty="0" smtClean="0"/>
              <a:t> API</a:t>
            </a:r>
            <a:r>
              <a:rPr lang="zh-TW" altLang="en-US" dirty="0" smtClean="0"/>
              <a:t>將已安裝測試軟體的</a:t>
            </a:r>
            <a:r>
              <a:rPr lang="zh-TW" altLang="en-US" dirty="0"/>
              <a:t>虛擬</a:t>
            </a:r>
            <a:r>
              <a:rPr lang="zh-TW" altLang="en-US" dirty="0" smtClean="0"/>
              <a:t>主機進行環境的快速建置部屬。</a:t>
            </a:r>
            <a:endParaRPr lang="en-US" altLang="zh-TW" dirty="0" smtClean="0"/>
          </a:p>
          <a:p>
            <a:pPr marL="329184" lvl="1" indent="0">
              <a:buNone/>
            </a:pPr>
            <a:endParaRPr lang="en-US" altLang="zh-TW" dirty="0" smtClean="0"/>
          </a:p>
        </p:txBody>
      </p:sp>
      <p:pic>
        <p:nvPicPr>
          <p:cNvPr id="1028" name="Picture 4" descr="http://pic22.nipic.com/20120717/2457331_142949075383_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59" b="23031" l="1744" r="15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558" b="74410"/>
          <a:stretch/>
        </p:blipFill>
        <p:spPr bwMode="auto">
          <a:xfrm>
            <a:off x="-468560" y="2852936"/>
            <a:ext cx="3600400" cy="35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52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16173"/>
          </a:xfrm>
        </p:spPr>
        <p:txBody>
          <a:bodyPr/>
          <a:lstStyle/>
          <a:p>
            <a:r>
              <a:rPr lang="zh-TW" altLang="en-US" dirty="0" smtClean="0"/>
              <a:t>重複建置專案環境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665080" y="2204809"/>
            <a:ext cx="3017520" cy="542395"/>
          </a:xfrm>
        </p:spPr>
        <p:txBody>
          <a:bodyPr/>
          <a:lstStyle/>
          <a:p>
            <a:r>
              <a:rPr lang="zh-TW" altLang="en-US" dirty="0" smtClean="0"/>
              <a:t>測試控制器環境建置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5229700" y="2238534"/>
            <a:ext cx="3014708" cy="542394"/>
          </a:xfrm>
        </p:spPr>
        <p:txBody>
          <a:bodyPr/>
          <a:lstStyle/>
          <a:p>
            <a:r>
              <a:rPr lang="en-US" altLang="zh-TW" dirty="0" err="1" smtClean="0"/>
              <a:t>hicloud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CaaS</a:t>
            </a:r>
            <a:r>
              <a:rPr lang="en-US" altLang="zh-TW" dirty="0" smtClean="0"/>
              <a:t> API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598104" cy="3246120"/>
          </a:xfrm>
        </p:spPr>
        <p:txBody>
          <a:bodyPr/>
          <a:lstStyle/>
          <a:p>
            <a:r>
              <a:rPr lang="en-US" altLang="zh-TW" dirty="0" err="1" smtClean="0"/>
              <a:t>runInstances</a:t>
            </a:r>
            <a:endParaRPr lang="en-US" altLang="zh-TW" dirty="0" smtClean="0"/>
          </a:p>
          <a:p>
            <a:r>
              <a:rPr lang="en-US" altLang="zh-TW" dirty="0" err="1" smtClean="0"/>
              <a:t>describeInstances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err="1" smtClean="0"/>
              <a:t>terminateInstances</a:t>
            </a:r>
            <a:endParaRPr lang="en-US" altLang="zh-TW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9002"/>
          <a:stretch/>
        </p:blipFill>
        <p:spPr bwMode="auto">
          <a:xfrm>
            <a:off x="5426308" y="3839066"/>
            <a:ext cx="3562049" cy="1594591"/>
          </a:xfrm>
          <a:prstGeom prst="rect">
            <a:avLst/>
          </a:prstGeom>
          <a:ln>
            <a:noFill/>
          </a:ln>
          <a:effectLst>
            <a:glow rad="127000">
              <a:schemeClr val="bg1">
                <a:lumMod val="9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" t="18205" r="27451" b="21177"/>
          <a:stretch/>
        </p:blipFill>
        <p:spPr bwMode="auto">
          <a:xfrm>
            <a:off x="2288791" y="2097303"/>
            <a:ext cx="1480008" cy="228065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5583666" y="4358164"/>
            <a:ext cx="1306768" cy="866784"/>
            <a:chOff x="5281056" y="5289060"/>
            <a:chExt cx="1306768" cy="866784"/>
          </a:xfrm>
        </p:grpSpPr>
        <p:sp>
          <p:nvSpPr>
            <p:cNvPr id="240" name="Oval 131"/>
            <p:cNvSpPr>
              <a:spLocks noChangeArrowheads="1"/>
            </p:cNvSpPr>
            <p:nvPr/>
          </p:nvSpPr>
          <p:spPr bwMode="gray">
            <a:xfrm>
              <a:off x="5570618" y="5289060"/>
              <a:ext cx="707258" cy="617752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41" name="Picture 132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5577455" y="5314772"/>
              <a:ext cx="518099" cy="38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2" name="文字方塊 241"/>
            <p:cNvSpPr txBox="1"/>
            <p:nvPr/>
          </p:nvSpPr>
          <p:spPr>
            <a:xfrm>
              <a:off x="5281056" y="5894234"/>
              <a:ext cx="13067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1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BV550200102BB</a:t>
              </a:r>
              <a:endParaRPr lang="zh-TW" altLang="en-US" sz="11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43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8" y="5445224"/>
              <a:ext cx="402480" cy="32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" name="Picture 7" descr="D:\Dropbox\Template\icon\PNG\add_4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149" y="5610618"/>
              <a:ext cx="252596" cy="21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6" name="群組 245"/>
          <p:cNvGrpSpPr/>
          <p:nvPr/>
        </p:nvGrpSpPr>
        <p:grpSpPr>
          <a:xfrm>
            <a:off x="6871180" y="4379759"/>
            <a:ext cx="1241353" cy="617752"/>
            <a:chOff x="5570618" y="5289060"/>
            <a:chExt cx="1241353" cy="617752"/>
          </a:xfrm>
        </p:grpSpPr>
        <p:sp>
          <p:nvSpPr>
            <p:cNvPr id="247" name="Oval 131"/>
            <p:cNvSpPr>
              <a:spLocks noChangeArrowheads="1"/>
            </p:cNvSpPr>
            <p:nvPr/>
          </p:nvSpPr>
          <p:spPr bwMode="gray">
            <a:xfrm>
              <a:off x="5570618" y="5289060"/>
              <a:ext cx="707258" cy="61775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48" name="Picture 132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5577455" y="5314772"/>
              <a:ext cx="518099" cy="38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9" name="文字方塊 248"/>
            <p:cNvSpPr txBox="1"/>
            <p:nvPr/>
          </p:nvSpPr>
          <p:spPr>
            <a:xfrm>
              <a:off x="6221745" y="5381730"/>
              <a:ext cx="590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…….</a:t>
              </a:r>
              <a:endParaRPr lang="zh-TW" altLang="en-US" sz="1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5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8" y="5445224"/>
              <a:ext cx="402480" cy="32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" name="Picture 7" descr="D:\Dropbox\Template\icon\PNG\add_4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149" y="5610618"/>
              <a:ext cx="252596" cy="21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2" name="群組 251"/>
          <p:cNvGrpSpPr/>
          <p:nvPr/>
        </p:nvGrpSpPr>
        <p:grpSpPr>
          <a:xfrm>
            <a:off x="8071136" y="4388006"/>
            <a:ext cx="707258" cy="617752"/>
            <a:chOff x="5570618" y="5289060"/>
            <a:chExt cx="707258" cy="617752"/>
          </a:xfrm>
        </p:grpSpPr>
        <p:sp>
          <p:nvSpPr>
            <p:cNvPr id="253" name="Oval 131"/>
            <p:cNvSpPr>
              <a:spLocks noChangeArrowheads="1"/>
            </p:cNvSpPr>
            <p:nvPr/>
          </p:nvSpPr>
          <p:spPr bwMode="gray">
            <a:xfrm>
              <a:off x="5570618" y="5289060"/>
              <a:ext cx="707258" cy="61775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54" name="Picture 132" descr="light_shadow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5577455" y="5314772"/>
              <a:ext cx="518099" cy="38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24128" y="5445224"/>
              <a:ext cx="402480" cy="32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" name="Picture 7" descr="D:\Dropbox\Template\icon\PNG\add_48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149" y="5610618"/>
              <a:ext cx="252596" cy="21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8" t="25920" r="65323" b="40233"/>
          <a:stretch/>
        </p:blipFill>
        <p:spPr bwMode="auto">
          <a:xfrm>
            <a:off x="323528" y="2636912"/>
            <a:ext cx="3371454" cy="338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1377757" y="3356992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/>
              <a:t>不動產網站</a:t>
            </a:r>
            <a:endParaRPr lang="zh-TW" altLang="en-US" sz="1100" dirty="0"/>
          </a:p>
        </p:txBody>
      </p:sp>
      <p:sp>
        <p:nvSpPr>
          <p:cNvPr id="2048" name="文字方塊 2047"/>
          <p:cNvSpPr txBox="1"/>
          <p:nvPr/>
        </p:nvSpPr>
        <p:spPr>
          <a:xfrm>
            <a:off x="7172852" y="3039551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複製</a:t>
            </a:r>
            <a:r>
              <a:rPr lang="en-US" altLang="zh-TW" sz="1600" b="1" dirty="0" smtClean="0">
                <a:solidFill>
                  <a:srgbClr val="0070C0"/>
                </a:solidFill>
                <a:latin typeface="+mj-ea"/>
                <a:ea typeface="+mj-ea"/>
              </a:rPr>
              <a:t>VM</a:t>
            </a:r>
          </a:p>
        </p:txBody>
      </p:sp>
      <p:sp>
        <p:nvSpPr>
          <p:cNvPr id="267" name="文字方塊 266"/>
          <p:cNvSpPr txBox="1"/>
          <p:nvPr/>
        </p:nvSpPr>
        <p:spPr>
          <a:xfrm>
            <a:off x="7178397" y="3526269"/>
            <a:ext cx="196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0070C0"/>
                </a:solidFill>
                <a:latin typeface="+mj-ea"/>
                <a:ea typeface="+mj-ea"/>
              </a:rPr>
              <a:t>查詢</a:t>
            </a:r>
            <a:r>
              <a:rPr lang="en-US" altLang="zh-TW" sz="1600" b="1" dirty="0">
                <a:solidFill>
                  <a:srgbClr val="0070C0"/>
                </a:solidFill>
                <a:latin typeface="+mj-ea"/>
                <a:ea typeface="+mj-ea"/>
              </a:rPr>
              <a:t>VM</a:t>
            </a:r>
            <a:r>
              <a:rPr lang="zh-TW" altLang="en-US" sz="1600" b="1" dirty="0">
                <a:solidFill>
                  <a:srgbClr val="0070C0"/>
                </a:solidFill>
                <a:latin typeface="+mj-ea"/>
                <a:ea typeface="+mj-ea"/>
              </a:rPr>
              <a:t>複製好了</a:t>
            </a:r>
            <a:r>
              <a:rPr lang="zh-TW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沒</a:t>
            </a:r>
            <a:endParaRPr lang="en-US" altLang="zh-TW" sz="1600" b="1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268" name="文字方塊 267"/>
          <p:cNvSpPr txBox="1"/>
          <p:nvPr/>
        </p:nvSpPr>
        <p:spPr>
          <a:xfrm>
            <a:off x="7236296" y="5733256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用完後退租</a:t>
            </a:r>
            <a:r>
              <a:rPr lang="en-US" altLang="zh-TW" sz="1600" b="1" dirty="0" smtClean="0">
                <a:solidFill>
                  <a:srgbClr val="0070C0"/>
                </a:solidFill>
                <a:latin typeface="+mj-ea"/>
                <a:ea typeface="+mj-ea"/>
              </a:rPr>
              <a:t>VM</a:t>
            </a:r>
          </a:p>
        </p:txBody>
      </p:sp>
    </p:spTree>
    <p:extLst>
      <p:ext uri="{BB962C8B-B14F-4D97-AF65-F5344CB8AC3E}">
        <p14:creationId xmlns:p14="http://schemas.microsoft.com/office/powerpoint/2010/main" val="342774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7"/>
          <p:cNvSpPr>
            <a:spLocks noChangeArrowheads="1"/>
          </p:cNvSpPr>
          <p:nvPr/>
        </p:nvSpPr>
        <p:spPr bwMode="gray">
          <a:xfrm>
            <a:off x="480691" y="3245163"/>
            <a:ext cx="3757414" cy="2428273"/>
          </a:xfrm>
          <a:prstGeom prst="ellipse">
            <a:avLst/>
          </a:prstGeom>
          <a:gradFill rotWithShape="1">
            <a:gsLst>
              <a:gs pos="0">
                <a:srgbClr val="FFC000"/>
              </a:gs>
              <a:gs pos="100000">
                <a:srgbClr val="8064A2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 kern="0" smtClean="0">
              <a:solidFill>
                <a:sysClr val="windowText" lastClr="000000"/>
              </a:solidFill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8117" y="4754235"/>
            <a:ext cx="1037167" cy="769085"/>
          </a:xfrm>
          <a:prstGeom prst="rect">
            <a:avLst/>
          </a:prstGeom>
        </p:spPr>
      </p:pic>
      <p:grpSp>
        <p:nvGrpSpPr>
          <p:cNvPr id="98" name="群組 97"/>
          <p:cNvGrpSpPr/>
          <p:nvPr/>
        </p:nvGrpSpPr>
        <p:grpSpPr>
          <a:xfrm>
            <a:off x="1375038" y="4053030"/>
            <a:ext cx="1484837" cy="469835"/>
            <a:chOff x="1112706" y="4162890"/>
            <a:chExt cx="1907214" cy="625999"/>
          </a:xfrm>
        </p:grpSpPr>
        <p:grpSp>
          <p:nvGrpSpPr>
            <p:cNvPr id="24" name="群組 23"/>
            <p:cNvGrpSpPr/>
            <p:nvPr/>
          </p:nvGrpSpPr>
          <p:grpSpPr>
            <a:xfrm>
              <a:off x="1112706" y="4162890"/>
              <a:ext cx="1241353" cy="617752"/>
              <a:chOff x="5570618" y="5289060"/>
              <a:chExt cx="1241353" cy="617752"/>
            </a:xfrm>
          </p:grpSpPr>
          <p:sp>
            <p:nvSpPr>
              <p:cNvPr id="25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2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文字方塊 26"/>
              <p:cNvSpPr txBox="1"/>
              <p:nvPr/>
            </p:nvSpPr>
            <p:spPr>
              <a:xfrm>
                <a:off x="6221745" y="5381730"/>
                <a:ext cx="5902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b="1" dirty="0" smtClean="0">
                    <a:solidFill>
                      <a:srgbClr val="4C1304"/>
                    </a:solidFill>
                    <a:latin typeface="微軟正黑體" pitchFamily="34" charset="-120"/>
                  </a:rPr>
                  <a:t>…….</a:t>
                </a:r>
                <a:endParaRPr lang="zh-TW" altLang="en-US" sz="1600" b="1" dirty="0">
                  <a:solidFill>
                    <a:srgbClr val="4C1304"/>
                  </a:solidFill>
                  <a:latin typeface="微軟正黑體" pitchFamily="34" charset="-120"/>
                </a:endParaRPr>
              </a:p>
            </p:txBody>
          </p:sp>
          <p:pic>
            <p:nvPicPr>
              <p:cNvPr id="2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群組 29"/>
            <p:cNvGrpSpPr/>
            <p:nvPr/>
          </p:nvGrpSpPr>
          <p:grpSpPr>
            <a:xfrm>
              <a:off x="2312662" y="4171137"/>
              <a:ext cx="707258" cy="617752"/>
              <a:chOff x="5570618" y="5289060"/>
              <a:chExt cx="707258" cy="617752"/>
            </a:xfrm>
          </p:grpSpPr>
          <p:sp>
            <p:nvSpPr>
              <p:cNvPr id="31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32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23" name="群組 122"/>
          <p:cNvGrpSpPr/>
          <p:nvPr/>
        </p:nvGrpSpPr>
        <p:grpSpPr>
          <a:xfrm>
            <a:off x="6041264" y="4735694"/>
            <a:ext cx="2706011" cy="1767661"/>
            <a:chOff x="5652120" y="3448999"/>
            <a:chExt cx="2706011" cy="1767661"/>
          </a:xfrm>
        </p:grpSpPr>
        <p:sp>
          <p:nvSpPr>
            <p:cNvPr id="42" name="Oval 27"/>
            <p:cNvSpPr>
              <a:spLocks noChangeArrowheads="1"/>
            </p:cNvSpPr>
            <p:nvPr/>
          </p:nvSpPr>
          <p:spPr bwMode="gray">
            <a:xfrm>
              <a:off x="5652120" y="3448999"/>
              <a:ext cx="2706011" cy="1767661"/>
            </a:xfrm>
            <a:prstGeom prst="ellipse">
              <a:avLst/>
            </a:prstGeom>
            <a:gradFill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8064A2">
                    <a:gamma/>
                    <a:tint val="0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0" name="群組 69"/>
            <p:cNvGrpSpPr/>
            <p:nvPr/>
          </p:nvGrpSpPr>
          <p:grpSpPr>
            <a:xfrm>
              <a:off x="5798767" y="3765841"/>
              <a:ext cx="2412715" cy="1076158"/>
              <a:chOff x="5382354" y="3765841"/>
              <a:chExt cx="2412715" cy="1076158"/>
            </a:xfrm>
          </p:grpSpPr>
          <p:grpSp>
            <p:nvGrpSpPr>
              <p:cNvPr id="67" name="群組 66"/>
              <p:cNvGrpSpPr/>
              <p:nvPr/>
            </p:nvGrpSpPr>
            <p:grpSpPr>
              <a:xfrm>
                <a:off x="6177589" y="3852081"/>
                <a:ext cx="1617480" cy="989918"/>
                <a:chOff x="1787686" y="5569393"/>
                <a:chExt cx="1617480" cy="989918"/>
              </a:xfrm>
            </p:grpSpPr>
            <p:pic>
              <p:nvPicPr>
                <p:cNvPr id="46" name="Picture 5" descr="C:\Courses\Wadeware\2008\2008_05_28 40818 Enterprise Service Readiness\EventsDVD_FY07\Shapes and Graphics\Cylinder\MGX 06 Cyinders\MGX Cylinder LIGHT GREEN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flipH="1">
                  <a:off x="2942481" y="6256877"/>
                  <a:ext cx="462685" cy="302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" descr="C:\Courses\Windows Vista Illustration Icons\Server.png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 flipH="1">
                  <a:off x="1787686" y="5569393"/>
                  <a:ext cx="500391" cy="78263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3" descr="C:\Courses\Windows Vista Illustration Icons\VPN.png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 flipH="1">
                  <a:off x="2232415" y="5700311"/>
                  <a:ext cx="423408" cy="592300"/>
                </a:xfrm>
                <a:prstGeom prst="rect">
                  <a:avLst/>
                </a:prstGeom>
                <a:ln>
                  <a:noFill/>
                </a:ln>
                <a:effectLst>
                  <a:outerShdw blurRad="330200" dir="13560000" sx="118000" sy="118000" algn="ctr" rotWithShape="0">
                    <a:schemeClr val="accent4">
                      <a:alpha val="77000"/>
                    </a:schemeClr>
                  </a:outerShdw>
                </a:effectLst>
              </p:spPr>
            </p:pic>
            <p:pic>
              <p:nvPicPr>
                <p:cNvPr id="49" name="Picture 2" descr="C:\Courses\Icons Windows Vista\imageres.dll_I0020_0409.png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 flipH="1">
                  <a:off x="2532453" y="6034629"/>
                  <a:ext cx="432834" cy="4328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2" name="Group 91"/>
                <p:cNvGrpSpPr>
                  <a:grpSpLocks/>
                </p:cNvGrpSpPr>
                <p:nvPr/>
              </p:nvGrpSpPr>
              <p:grpSpPr bwMode="auto">
                <a:xfrm flipH="1">
                  <a:off x="2191365" y="6078978"/>
                  <a:ext cx="1132113" cy="72572"/>
                  <a:chOff x="3733800" y="1524000"/>
                  <a:chExt cx="2895600" cy="152400"/>
                </a:xfrm>
              </p:grpSpPr>
              <p:sp>
                <p:nvSpPr>
                  <p:cNvPr id="53" name="Oval 78"/>
                  <p:cNvSpPr/>
                  <p:nvPr/>
                </p:nvSpPr>
                <p:spPr bwMode="auto">
                  <a:xfrm>
                    <a:off x="37338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54" name="Oval 79"/>
                  <p:cNvSpPr/>
                  <p:nvPr/>
                </p:nvSpPr>
                <p:spPr bwMode="auto">
                  <a:xfrm>
                    <a:off x="39624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55" name="Oval 80"/>
                  <p:cNvSpPr/>
                  <p:nvPr/>
                </p:nvSpPr>
                <p:spPr bwMode="auto">
                  <a:xfrm>
                    <a:off x="41910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56" name="Oval 81"/>
                  <p:cNvSpPr/>
                  <p:nvPr/>
                </p:nvSpPr>
                <p:spPr bwMode="auto">
                  <a:xfrm>
                    <a:off x="44196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57" name="Oval 82"/>
                  <p:cNvSpPr/>
                  <p:nvPr/>
                </p:nvSpPr>
                <p:spPr bwMode="auto">
                  <a:xfrm>
                    <a:off x="46482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58" name="Oval 83"/>
                  <p:cNvSpPr/>
                  <p:nvPr/>
                </p:nvSpPr>
                <p:spPr bwMode="auto">
                  <a:xfrm>
                    <a:off x="48768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59" name="Oval 84"/>
                  <p:cNvSpPr/>
                  <p:nvPr/>
                </p:nvSpPr>
                <p:spPr bwMode="auto">
                  <a:xfrm>
                    <a:off x="51054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60" name="Oval 85"/>
                  <p:cNvSpPr/>
                  <p:nvPr/>
                </p:nvSpPr>
                <p:spPr bwMode="auto">
                  <a:xfrm>
                    <a:off x="53340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61" name="Oval 86"/>
                  <p:cNvSpPr/>
                  <p:nvPr/>
                </p:nvSpPr>
                <p:spPr bwMode="auto">
                  <a:xfrm>
                    <a:off x="55626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62" name="Oval 87"/>
                  <p:cNvSpPr/>
                  <p:nvPr/>
                </p:nvSpPr>
                <p:spPr bwMode="auto">
                  <a:xfrm>
                    <a:off x="57912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63" name="Oval 88"/>
                  <p:cNvSpPr/>
                  <p:nvPr/>
                </p:nvSpPr>
                <p:spPr bwMode="auto">
                  <a:xfrm>
                    <a:off x="60198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64" name="Oval 89"/>
                  <p:cNvSpPr/>
                  <p:nvPr/>
                </p:nvSpPr>
                <p:spPr bwMode="auto">
                  <a:xfrm>
                    <a:off x="62484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65" name="Oval 90"/>
                  <p:cNvSpPr/>
                  <p:nvPr/>
                </p:nvSpPr>
                <p:spPr bwMode="auto">
                  <a:xfrm>
                    <a:off x="64770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</p:grpSp>
          </p:grpSp>
          <p:pic>
            <p:nvPicPr>
              <p:cNvPr id="68" name="Picture 2" descr="C:\Courses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 flipH="1">
                <a:off x="5382354" y="3765841"/>
                <a:ext cx="500391" cy="8688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9" name="Picture 3" descr="C:\Courses\Windows Vista Illustration Icons\VPN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flipH="1">
                <a:off x="5827082" y="3982999"/>
                <a:ext cx="423408" cy="592300"/>
              </a:xfrm>
              <a:prstGeom prst="rect">
                <a:avLst/>
              </a:prstGeom>
              <a:ln>
                <a:noFill/>
              </a:ln>
              <a:effectLst>
                <a:outerShdw blurRad="330200" dir="13560000" sx="118000" sy="118000" algn="ctr" rotWithShape="0">
                  <a:schemeClr val="accent4">
                    <a:alpha val="77000"/>
                  </a:schemeClr>
                </a:outerShdw>
              </a:effectLst>
            </p:spPr>
          </p:pic>
        </p:grpSp>
      </p:grpSp>
      <p:sp>
        <p:nvSpPr>
          <p:cNvPr id="71" name="Freeform 50"/>
          <p:cNvSpPr>
            <a:spLocks/>
          </p:cNvSpPr>
          <p:nvPr/>
        </p:nvSpPr>
        <p:spPr bwMode="gray">
          <a:xfrm rot="12154831">
            <a:off x="3027802" y="1535297"/>
            <a:ext cx="3466700" cy="2718978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FFB343">
              <a:alpha val="34118"/>
            </a:srgbClr>
          </a:soli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72" name="標題 7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重複建置專案</a:t>
            </a:r>
            <a:r>
              <a:rPr lang="zh-TW" altLang="en-US" dirty="0" smtClean="0"/>
              <a:t>環境</a:t>
            </a:r>
            <a:r>
              <a:rPr lang="en-US" altLang="zh-TW" dirty="0" smtClean="0"/>
              <a:t>demo</a:t>
            </a:r>
            <a:endParaRPr lang="zh-TW" altLang="en-US" dirty="0"/>
          </a:p>
        </p:txBody>
      </p:sp>
      <p:pic>
        <p:nvPicPr>
          <p:cNvPr id="3074" name="Picture 2" descr="http://cdn.inside.com.tw/wp-content/uploads/2012/04/hicloud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84" y="3010614"/>
            <a:ext cx="1520546" cy="40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://pic22.nipic.com/20120717/2457331_142949075383_2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59" b="23031" l="1744" r="156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558" b="74410"/>
          <a:stretch/>
        </p:blipFill>
        <p:spPr bwMode="auto">
          <a:xfrm>
            <a:off x="-347107" y="3151063"/>
            <a:ext cx="1986493" cy="19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群組 72"/>
          <p:cNvGrpSpPr/>
          <p:nvPr/>
        </p:nvGrpSpPr>
        <p:grpSpPr>
          <a:xfrm>
            <a:off x="6765952" y="3742484"/>
            <a:ext cx="1643485" cy="1084735"/>
            <a:chOff x="5491193" y="1186988"/>
            <a:chExt cx="2706011" cy="1767661"/>
          </a:xfrm>
        </p:grpSpPr>
        <p:sp>
          <p:nvSpPr>
            <p:cNvPr id="75" name="Oval 27"/>
            <p:cNvSpPr>
              <a:spLocks noChangeArrowheads="1"/>
            </p:cNvSpPr>
            <p:nvPr/>
          </p:nvSpPr>
          <p:spPr bwMode="gray">
            <a:xfrm>
              <a:off x="5491193" y="1186988"/>
              <a:ext cx="2706011" cy="1767661"/>
            </a:xfrm>
            <a:prstGeom prst="ellipse">
              <a:avLst/>
            </a:prstGeom>
            <a:gradFill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8064A2">
                    <a:gamma/>
                    <a:tint val="0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76" name="群組 75"/>
            <p:cNvGrpSpPr/>
            <p:nvPr/>
          </p:nvGrpSpPr>
          <p:grpSpPr>
            <a:xfrm>
              <a:off x="5684972" y="1237076"/>
              <a:ext cx="2365583" cy="1342912"/>
              <a:chOff x="5429486" y="3499087"/>
              <a:chExt cx="2365583" cy="1342912"/>
            </a:xfrm>
          </p:grpSpPr>
          <p:grpSp>
            <p:nvGrpSpPr>
              <p:cNvPr id="77" name="群組 76"/>
              <p:cNvGrpSpPr/>
              <p:nvPr/>
            </p:nvGrpSpPr>
            <p:grpSpPr>
              <a:xfrm>
                <a:off x="6163890" y="3669735"/>
                <a:ext cx="1631179" cy="1172264"/>
                <a:chOff x="1773987" y="5387047"/>
                <a:chExt cx="1631179" cy="1172264"/>
              </a:xfrm>
            </p:grpSpPr>
            <p:pic>
              <p:nvPicPr>
                <p:cNvPr id="80" name="Picture 5" descr="C:\Courses\Wadeware\2008\2008_05_28 40818 Enterprise Service Readiness\EventsDVD_FY07\Shapes and Graphics\Cylinder\MGX 06 Cyinders\MGX Cylinder LIGHT GREEN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2942481" y="6256877"/>
                  <a:ext cx="462685" cy="302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1" name="Picture 2" descr="C:\Courses\Windows Vista Illustration Icons\Server.pn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1773987" y="5387047"/>
                  <a:ext cx="500392" cy="684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" name="Picture 3" descr="C:\Courses\Windows Vista Illustration Icons\VPN.pn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2232415" y="5700311"/>
                  <a:ext cx="423408" cy="592300"/>
                </a:xfrm>
                <a:prstGeom prst="rect">
                  <a:avLst/>
                </a:prstGeom>
                <a:ln>
                  <a:noFill/>
                </a:ln>
                <a:effectLst>
                  <a:outerShdw blurRad="330200" dir="13560000" sx="118000" sy="118000" algn="ctr" rotWithShape="0">
                    <a:schemeClr val="accent4">
                      <a:alpha val="77000"/>
                    </a:schemeClr>
                  </a:outerShdw>
                </a:effectLst>
              </p:spPr>
            </p:pic>
            <p:pic>
              <p:nvPicPr>
                <p:cNvPr id="83" name="Picture 2" descr="C:\Courses\Icons Windows Vista\imageres.dll_I0020_0409.pn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duotone>
                    <a:schemeClr val="accent6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2532453" y="6034629"/>
                  <a:ext cx="432834" cy="4328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84" name="Group 91"/>
                <p:cNvGrpSpPr>
                  <a:grpSpLocks/>
                </p:cNvGrpSpPr>
                <p:nvPr/>
              </p:nvGrpSpPr>
              <p:grpSpPr bwMode="auto">
                <a:xfrm flipH="1">
                  <a:off x="2191365" y="6078978"/>
                  <a:ext cx="1132113" cy="72572"/>
                  <a:chOff x="3733800" y="1524000"/>
                  <a:chExt cx="2895600" cy="152400"/>
                </a:xfrm>
              </p:grpSpPr>
              <p:sp>
                <p:nvSpPr>
                  <p:cNvPr id="85" name="Oval 78"/>
                  <p:cNvSpPr/>
                  <p:nvPr/>
                </p:nvSpPr>
                <p:spPr bwMode="auto">
                  <a:xfrm>
                    <a:off x="37338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86" name="Oval 79"/>
                  <p:cNvSpPr/>
                  <p:nvPr/>
                </p:nvSpPr>
                <p:spPr bwMode="auto">
                  <a:xfrm>
                    <a:off x="39624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87" name="Oval 80"/>
                  <p:cNvSpPr/>
                  <p:nvPr/>
                </p:nvSpPr>
                <p:spPr bwMode="auto">
                  <a:xfrm>
                    <a:off x="41910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88" name="Oval 81"/>
                  <p:cNvSpPr/>
                  <p:nvPr/>
                </p:nvSpPr>
                <p:spPr bwMode="auto">
                  <a:xfrm>
                    <a:off x="44196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89" name="Oval 82"/>
                  <p:cNvSpPr/>
                  <p:nvPr/>
                </p:nvSpPr>
                <p:spPr bwMode="auto">
                  <a:xfrm>
                    <a:off x="46482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90" name="Oval 83"/>
                  <p:cNvSpPr/>
                  <p:nvPr/>
                </p:nvSpPr>
                <p:spPr bwMode="auto">
                  <a:xfrm>
                    <a:off x="48768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91" name="Oval 84"/>
                  <p:cNvSpPr/>
                  <p:nvPr/>
                </p:nvSpPr>
                <p:spPr bwMode="auto">
                  <a:xfrm>
                    <a:off x="51054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92" name="Oval 85"/>
                  <p:cNvSpPr/>
                  <p:nvPr/>
                </p:nvSpPr>
                <p:spPr bwMode="auto">
                  <a:xfrm>
                    <a:off x="53340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93" name="Oval 86"/>
                  <p:cNvSpPr/>
                  <p:nvPr/>
                </p:nvSpPr>
                <p:spPr bwMode="auto">
                  <a:xfrm>
                    <a:off x="55626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94" name="Oval 87"/>
                  <p:cNvSpPr/>
                  <p:nvPr/>
                </p:nvSpPr>
                <p:spPr bwMode="auto">
                  <a:xfrm>
                    <a:off x="57912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95" name="Oval 88"/>
                  <p:cNvSpPr/>
                  <p:nvPr/>
                </p:nvSpPr>
                <p:spPr bwMode="auto">
                  <a:xfrm>
                    <a:off x="60198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96" name="Oval 89"/>
                  <p:cNvSpPr/>
                  <p:nvPr/>
                </p:nvSpPr>
                <p:spPr bwMode="auto">
                  <a:xfrm>
                    <a:off x="62484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97" name="Oval 90"/>
                  <p:cNvSpPr/>
                  <p:nvPr/>
                </p:nvSpPr>
                <p:spPr bwMode="auto">
                  <a:xfrm>
                    <a:off x="64770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</p:grpSp>
          </p:grpSp>
          <p:pic>
            <p:nvPicPr>
              <p:cNvPr id="78" name="Picture 2" descr="C:\Courses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18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5429486" y="3499087"/>
                <a:ext cx="500390" cy="8756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3" descr="C:\Courses\Windows Vista Illustration Icons\VPN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5827082" y="3982999"/>
                <a:ext cx="423408" cy="592300"/>
              </a:xfrm>
              <a:prstGeom prst="rect">
                <a:avLst/>
              </a:prstGeom>
              <a:ln>
                <a:noFill/>
              </a:ln>
              <a:effectLst>
                <a:outerShdw blurRad="330200" dir="13560000" sx="118000" sy="118000" algn="ctr" rotWithShape="0">
                  <a:schemeClr val="accent4">
                    <a:alpha val="77000"/>
                  </a:schemeClr>
                </a:outerShdw>
              </a:effectLst>
            </p:spPr>
          </p:pic>
        </p:grpSp>
      </p:grpSp>
      <p:grpSp>
        <p:nvGrpSpPr>
          <p:cNvPr id="99" name="群組 98"/>
          <p:cNvGrpSpPr/>
          <p:nvPr/>
        </p:nvGrpSpPr>
        <p:grpSpPr>
          <a:xfrm>
            <a:off x="6851902" y="2450551"/>
            <a:ext cx="1643485" cy="1084735"/>
            <a:chOff x="5491193" y="1186988"/>
            <a:chExt cx="2706011" cy="1767661"/>
          </a:xfrm>
        </p:grpSpPr>
        <p:sp>
          <p:nvSpPr>
            <p:cNvPr id="100" name="Oval 27"/>
            <p:cNvSpPr>
              <a:spLocks noChangeArrowheads="1"/>
            </p:cNvSpPr>
            <p:nvPr/>
          </p:nvSpPr>
          <p:spPr bwMode="gray">
            <a:xfrm>
              <a:off x="5491193" y="1186988"/>
              <a:ext cx="2706011" cy="1767661"/>
            </a:xfrm>
            <a:prstGeom prst="ellipse">
              <a:avLst/>
            </a:prstGeom>
            <a:gradFill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rgbClr val="8064A2">
                    <a:gamma/>
                    <a:tint val="0"/>
                    <a:invGamma/>
                  </a:srgbClr>
                </a:gs>
              </a:gsLst>
              <a:path path="rect">
                <a:fillToRect t="100000" r="100000"/>
              </a:path>
            </a:gradFill>
            <a:ln>
              <a:noFill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TW" altLang="en-US" kern="0" smtClea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01" name="群組 100"/>
            <p:cNvGrpSpPr/>
            <p:nvPr/>
          </p:nvGrpSpPr>
          <p:grpSpPr>
            <a:xfrm>
              <a:off x="5612164" y="1451733"/>
              <a:ext cx="2438391" cy="1128255"/>
              <a:chOff x="5356678" y="3713744"/>
              <a:chExt cx="2438391" cy="1128255"/>
            </a:xfrm>
          </p:grpSpPr>
          <p:grpSp>
            <p:nvGrpSpPr>
              <p:cNvPr id="102" name="群組 101"/>
              <p:cNvGrpSpPr/>
              <p:nvPr/>
            </p:nvGrpSpPr>
            <p:grpSpPr>
              <a:xfrm>
                <a:off x="6160965" y="3750030"/>
                <a:ext cx="1634104" cy="1091969"/>
                <a:chOff x="1771062" y="5467342"/>
                <a:chExt cx="1634104" cy="1091969"/>
              </a:xfrm>
            </p:grpSpPr>
            <p:pic>
              <p:nvPicPr>
                <p:cNvPr id="105" name="Picture 5" descr="C:\Courses\Wadeware\2008\2008_05_28 40818 Enterprise Service Readiness\EventsDVD_FY07\Shapes and Graphics\Cylinder\MGX 06 Cyinders\MGX Cylinder LIGHT GREEN.png"/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2942481" y="6256877"/>
                  <a:ext cx="462685" cy="3024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" name="Picture 2" descr="C:\Courses\Windows Vista Illustration Icons\Server.pn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1771062" y="5467342"/>
                  <a:ext cx="500392" cy="6842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" name="Picture 3" descr="C:\Courses\Windows Vista Illustration Icons\VPN.png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2232415" y="5700311"/>
                  <a:ext cx="423408" cy="592300"/>
                </a:xfrm>
                <a:prstGeom prst="rect">
                  <a:avLst/>
                </a:prstGeom>
                <a:ln>
                  <a:noFill/>
                </a:ln>
                <a:effectLst>
                  <a:outerShdw blurRad="330200" dir="13560000" sx="118000" sy="118000" algn="ctr" rotWithShape="0">
                    <a:schemeClr val="accent4">
                      <a:alpha val="77000"/>
                    </a:schemeClr>
                  </a:outerShdw>
                </a:effectLst>
              </p:spPr>
            </p:pic>
            <p:pic>
              <p:nvPicPr>
                <p:cNvPr id="108" name="Picture 2" descr="C:\Courses\Icons Windows Vista\imageres.dll_I0020_0409.png"/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2532453" y="6034629"/>
                  <a:ext cx="432834" cy="4328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09" name="Group 91"/>
                <p:cNvGrpSpPr>
                  <a:grpSpLocks/>
                </p:cNvGrpSpPr>
                <p:nvPr/>
              </p:nvGrpSpPr>
              <p:grpSpPr bwMode="auto">
                <a:xfrm flipH="1">
                  <a:off x="2191365" y="6078978"/>
                  <a:ext cx="1132113" cy="72572"/>
                  <a:chOff x="3733800" y="1524000"/>
                  <a:chExt cx="2895600" cy="152400"/>
                </a:xfrm>
              </p:grpSpPr>
              <p:sp>
                <p:nvSpPr>
                  <p:cNvPr id="110" name="Oval 78"/>
                  <p:cNvSpPr/>
                  <p:nvPr/>
                </p:nvSpPr>
                <p:spPr bwMode="auto">
                  <a:xfrm>
                    <a:off x="37338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11" name="Oval 79"/>
                  <p:cNvSpPr/>
                  <p:nvPr/>
                </p:nvSpPr>
                <p:spPr bwMode="auto">
                  <a:xfrm>
                    <a:off x="39624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12" name="Oval 80"/>
                  <p:cNvSpPr/>
                  <p:nvPr/>
                </p:nvSpPr>
                <p:spPr bwMode="auto">
                  <a:xfrm>
                    <a:off x="41910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13" name="Oval 81"/>
                  <p:cNvSpPr/>
                  <p:nvPr/>
                </p:nvSpPr>
                <p:spPr bwMode="auto">
                  <a:xfrm>
                    <a:off x="44196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14" name="Oval 82"/>
                  <p:cNvSpPr/>
                  <p:nvPr/>
                </p:nvSpPr>
                <p:spPr bwMode="auto">
                  <a:xfrm>
                    <a:off x="46482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15" name="Oval 83"/>
                  <p:cNvSpPr/>
                  <p:nvPr/>
                </p:nvSpPr>
                <p:spPr bwMode="auto">
                  <a:xfrm>
                    <a:off x="48768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16" name="Oval 84"/>
                  <p:cNvSpPr/>
                  <p:nvPr/>
                </p:nvSpPr>
                <p:spPr bwMode="auto">
                  <a:xfrm>
                    <a:off x="51054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17" name="Oval 85"/>
                  <p:cNvSpPr/>
                  <p:nvPr/>
                </p:nvSpPr>
                <p:spPr bwMode="auto">
                  <a:xfrm>
                    <a:off x="53340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18" name="Oval 86"/>
                  <p:cNvSpPr/>
                  <p:nvPr/>
                </p:nvSpPr>
                <p:spPr bwMode="auto">
                  <a:xfrm>
                    <a:off x="55626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19" name="Oval 87"/>
                  <p:cNvSpPr/>
                  <p:nvPr/>
                </p:nvSpPr>
                <p:spPr bwMode="auto">
                  <a:xfrm>
                    <a:off x="57912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20" name="Oval 88"/>
                  <p:cNvSpPr/>
                  <p:nvPr/>
                </p:nvSpPr>
                <p:spPr bwMode="auto">
                  <a:xfrm>
                    <a:off x="60198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21" name="Oval 89"/>
                  <p:cNvSpPr/>
                  <p:nvPr/>
                </p:nvSpPr>
                <p:spPr bwMode="auto">
                  <a:xfrm>
                    <a:off x="62484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  <p:sp>
                <p:nvSpPr>
                  <p:cNvPr id="122" name="Oval 90"/>
                  <p:cNvSpPr/>
                  <p:nvPr/>
                </p:nvSpPr>
                <p:spPr bwMode="auto">
                  <a:xfrm>
                    <a:off x="6477000" y="1524000"/>
                    <a:ext cx="152400" cy="1524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B2CFE2">
                          <a:alpha val="50000"/>
                        </a:srgbClr>
                      </a:gs>
                      <a:gs pos="80000">
                        <a:srgbClr val="4F9ABF">
                          <a:alpha val="60000"/>
                        </a:srgbClr>
                      </a:gs>
                      <a:gs pos="100000">
                        <a:schemeClr val="accent2">
                          <a:alpha val="5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>
                    <a:noFill/>
                    <a:headEnd type="none" w="med" len="med"/>
                    <a:tailEnd type="none" w="med" len="me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38100" h="31750" prst="relaxedInset"/>
                  </a:sp3d>
                </p:spPr>
                <p:txBody>
                  <a:bodyPr lIns="91436" tIns="45718" rIns="91436" bIns="45718" anchor="ctr"/>
                  <a:lstStyle/>
                  <a:p>
                    <a:pPr marL="0" lvl="1" indent="-342900" algn="ctr">
                      <a:lnSpc>
                        <a:spcPct val="90000"/>
                      </a:lnSpc>
                      <a:spcBef>
                        <a:spcPct val="20000"/>
                      </a:spcBef>
                      <a:spcAft>
                        <a:spcPts val="1200"/>
                      </a:spcAft>
                      <a:buClr>
                        <a:srgbClr val="777777"/>
                      </a:buClr>
                      <a:buSzPct val="130000"/>
                      <a:tabLst>
                        <a:tab pos="424590" algn="l"/>
                      </a:tabLst>
                      <a:defRPr/>
                    </a:pPr>
                    <a:endParaRPr lang="en-US" altLang="zh-CN" sz="1400" b="1" dirty="0">
                      <a:gradFill flip="none" rotWithShape="1">
                        <a:gsLst>
                          <a:gs pos="0">
                            <a:prstClr val="black">
                              <a:lumMod val="50000"/>
                              <a:lumOff val="50000"/>
                            </a:prstClr>
                          </a:gs>
                          <a:gs pos="50000">
                            <a:prstClr val="black">
                              <a:lumMod val="85000"/>
                              <a:lumOff val="15000"/>
                            </a:prstClr>
                          </a:gs>
                          <a:gs pos="100000">
                            <a:prstClr val="black"/>
                          </a:gs>
                        </a:gsLst>
                        <a:lin ang="5400000" scaled="1"/>
                        <a:tileRect/>
                      </a:gradFill>
                      <a:latin typeface="Segoe UI Semibold" pitchFamily="34" charset="0"/>
                      <a:ea typeface="新細明體" charset="-120"/>
                    </a:endParaRPr>
                  </a:p>
                </p:txBody>
              </p:sp>
            </p:grpSp>
          </p:grpSp>
          <p:pic>
            <p:nvPicPr>
              <p:cNvPr id="103" name="Picture 2" descr="C:\Courses\Windows Vista Illustration Icons\Server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5356678" y="3713744"/>
                <a:ext cx="500390" cy="684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" name="Picture 3" descr="C:\Courses\Windows Vista Illustration Icons\VPN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5827082" y="3982999"/>
                <a:ext cx="423408" cy="592300"/>
              </a:xfrm>
              <a:prstGeom prst="rect">
                <a:avLst/>
              </a:prstGeom>
              <a:ln>
                <a:noFill/>
              </a:ln>
              <a:effectLst>
                <a:outerShdw blurRad="330200" dir="13560000" sx="118000" sy="118000" algn="ctr" rotWithShape="0">
                  <a:schemeClr val="accent4">
                    <a:alpha val="77000"/>
                  </a:schemeClr>
                </a:outerShdw>
              </a:effectLst>
            </p:spPr>
          </p:pic>
        </p:grpSp>
      </p:grpSp>
      <p:grpSp>
        <p:nvGrpSpPr>
          <p:cNvPr id="124" name="群組 123"/>
          <p:cNvGrpSpPr/>
          <p:nvPr/>
        </p:nvGrpSpPr>
        <p:grpSpPr>
          <a:xfrm>
            <a:off x="1369715" y="4557635"/>
            <a:ext cx="1484837" cy="469835"/>
            <a:chOff x="1112706" y="4162890"/>
            <a:chExt cx="1907214" cy="625999"/>
          </a:xfrm>
        </p:grpSpPr>
        <p:grpSp>
          <p:nvGrpSpPr>
            <p:cNvPr id="125" name="群組 124"/>
            <p:cNvGrpSpPr/>
            <p:nvPr/>
          </p:nvGrpSpPr>
          <p:grpSpPr>
            <a:xfrm>
              <a:off x="1112706" y="4162890"/>
              <a:ext cx="1241353" cy="617752"/>
              <a:chOff x="5570618" y="5289060"/>
              <a:chExt cx="1241353" cy="617752"/>
            </a:xfrm>
          </p:grpSpPr>
          <p:sp>
            <p:nvSpPr>
              <p:cNvPr id="131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32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" name="文字方塊 132"/>
              <p:cNvSpPr txBox="1"/>
              <p:nvPr/>
            </p:nvSpPr>
            <p:spPr>
              <a:xfrm>
                <a:off x="6221745" y="5381730"/>
                <a:ext cx="5902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b="1" dirty="0" smtClean="0">
                    <a:solidFill>
                      <a:srgbClr val="4C1304"/>
                    </a:solidFill>
                    <a:latin typeface="微軟正黑體" pitchFamily="34" charset="-120"/>
                  </a:rPr>
                  <a:t>…….</a:t>
                </a:r>
                <a:endParaRPr lang="zh-TW" altLang="en-US" sz="1600" b="1" dirty="0">
                  <a:solidFill>
                    <a:srgbClr val="4C1304"/>
                  </a:solidFill>
                  <a:latin typeface="微軟正黑體" pitchFamily="34" charset="-120"/>
                </a:endParaRPr>
              </a:p>
            </p:txBody>
          </p:sp>
          <p:pic>
            <p:nvPicPr>
              <p:cNvPr id="134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群組 125"/>
            <p:cNvGrpSpPr/>
            <p:nvPr/>
          </p:nvGrpSpPr>
          <p:grpSpPr>
            <a:xfrm>
              <a:off x="2312662" y="4171137"/>
              <a:ext cx="707258" cy="617752"/>
              <a:chOff x="5570618" y="5289060"/>
              <a:chExt cx="707258" cy="617752"/>
            </a:xfrm>
          </p:grpSpPr>
          <p:sp>
            <p:nvSpPr>
              <p:cNvPr id="127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2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9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0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36" name="群組 135"/>
          <p:cNvGrpSpPr/>
          <p:nvPr/>
        </p:nvGrpSpPr>
        <p:grpSpPr>
          <a:xfrm>
            <a:off x="1364073" y="3525690"/>
            <a:ext cx="1484837" cy="469835"/>
            <a:chOff x="1112706" y="4162890"/>
            <a:chExt cx="1907214" cy="625999"/>
          </a:xfrm>
        </p:grpSpPr>
        <p:grpSp>
          <p:nvGrpSpPr>
            <p:cNvPr id="137" name="群組 136"/>
            <p:cNvGrpSpPr/>
            <p:nvPr/>
          </p:nvGrpSpPr>
          <p:grpSpPr>
            <a:xfrm>
              <a:off x="1112706" y="4162890"/>
              <a:ext cx="1241353" cy="617752"/>
              <a:chOff x="5570618" y="5289060"/>
              <a:chExt cx="1241353" cy="617752"/>
            </a:xfrm>
          </p:grpSpPr>
          <p:sp>
            <p:nvSpPr>
              <p:cNvPr id="143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4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5" name="文字方塊 144"/>
              <p:cNvSpPr txBox="1"/>
              <p:nvPr/>
            </p:nvSpPr>
            <p:spPr>
              <a:xfrm>
                <a:off x="6221745" y="5381730"/>
                <a:ext cx="5902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b="1" dirty="0" smtClean="0">
                    <a:solidFill>
                      <a:srgbClr val="4C1304"/>
                    </a:solidFill>
                    <a:latin typeface="微軟正黑體" pitchFamily="34" charset="-120"/>
                  </a:rPr>
                  <a:t>…….</a:t>
                </a:r>
                <a:endParaRPr lang="zh-TW" altLang="en-US" sz="1600" b="1" dirty="0">
                  <a:solidFill>
                    <a:srgbClr val="4C1304"/>
                  </a:solidFill>
                  <a:latin typeface="微軟正黑體" pitchFamily="34" charset="-120"/>
                </a:endParaRPr>
              </a:p>
            </p:txBody>
          </p:sp>
          <p:pic>
            <p:nvPicPr>
              <p:cNvPr id="146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8" name="群組 137"/>
            <p:cNvGrpSpPr/>
            <p:nvPr/>
          </p:nvGrpSpPr>
          <p:grpSpPr>
            <a:xfrm>
              <a:off x="2312662" y="4171137"/>
              <a:ext cx="707258" cy="617752"/>
              <a:chOff x="5570618" y="5289060"/>
              <a:chExt cx="707258" cy="617752"/>
            </a:xfrm>
          </p:grpSpPr>
          <p:sp>
            <p:nvSpPr>
              <p:cNvPr id="139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4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2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148" name="Picture 18" descr="C:\Documents and Settings\Administrator\Local Settings\Temporary Internet Files\Content.IE5\LDRGY0SZ\j0441459[1]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6212" y="2845214"/>
            <a:ext cx="528957" cy="43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Freeform 50"/>
          <p:cNvSpPr>
            <a:spLocks/>
          </p:cNvSpPr>
          <p:nvPr/>
        </p:nvSpPr>
        <p:spPr bwMode="gray">
          <a:xfrm rot="13023994">
            <a:off x="3341314" y="2422003"/>
            <a:ext cx="3081629" cy="2891941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34118"/>
            </a:schemeClr>
          </a:soli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51" name="Freeform 50"/>
          <p:cNvSpPr>
            <a:spLocks/>
          </p:cNvSpPr>
          <p:nvPr/>
        </p:nvSpPr>
        <p:spPr bwMode="gray">
          <a:xfrm rot="13916365">
            <a:off x="3450197" y="3398282"/>
            <a:ext cx="2658608" cy="2891941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41" name="群組 40"/>
          <p:cNvGrpSpPr/>
          <p:nvPr/>
        </p:nvGrpSpPr>
        <p:grpSpPr>
          <a:xfrm>
            <a:off x="4596501" y="5161977"/>
            <a:ext cx="1176726" cy="915094"/>
            <a:chOff x="4004202" y="1471290"/>
            <a:chExt cx="1395203" cy="1306002"/>
          </a:xfrm>
        </p:grpSpPr>
        <p:pic>
          <p:nvPicPr>
            <p:cNvPr id="35" name="Picture 19" descr="tasks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027101" y="1471290"/>
              <a:ext cx="702817" cy="648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22" descr="reports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684479" y="1551512"/>
              <a:ext cx="615066" cy="56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3" descr="dashboards"/>
            <p:cNvPicPr>
              <a:picLocks noChangeAspect="1" noChangeArrowheads="1"/>
            </p:cNvPicPr>
            <p:nvPr/>
          </p:nvPicPr>
          <p:blipFill>
            <a:blip r:embed="rId22" cstate="print">
              <a:clrChange>
                <a:clrFrom>
                  <a:srgbClr val="F3F3EC"/>
                </a:clrFrom>
                <a:clrTo>
                  <a:srgbClr val="F3F3E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04202" y="2107319"/>
              <a:ext cx="725716" cy="669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5" descr="image_02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729918" y="2166901"/>
              <a:ext cx="669487" cy="482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矩形 1"/>
          <p:cNvSpPr/>
          <p:nvPr/>
        </p:nvSpPr>
        <p:spPr>
          <a:xfrm>
            <a:off x="369550" y="5052536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+mj-ea"/>
                <a:ea typeface="+mj-ea"/>
              </a:rPr>
              <a:t>OO</a:t>
            </a:r>
            <a:r>
              <a:rPr lang="zh-TW" altLang="en-US" dirty="0">
                <a:latin typeface="+mj-ea"/>
                <a:ea typeface="+mj-ea"/>
              </a:rPr>
              <a:t>軟體測試公司</a:t>
            </a:r>
          </a:p>
        </p:txBody>
      </p:sp>
      <p:sp>
        <p:nvSpPr>
          <p:cNvPr id="149" name="矩形 148"/>
          <p:cNvSpPr/>
          <p:nvPr/>
        </p:nvSpPr>
        <p:spPr>
          <a:xfrm>
            <a:off x="6438107" y="6049615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客戶</a:t>
            </a:r>
            <a:r>
              <a:rPr lang="en-US" altLang="zh-TW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A</a:t>
            </a:r>
            <a:r>
              <a:rPr lang="en-US" altLang="zh-TW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不動產網站</a:t>
            </a:r>
            <a:endParaRPr lang="zh-TW" altLang="en-US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6464683" y="4659586"/>
            <a:ext cx="1835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客戶</a:t>
            </a:r>
            <a:r>
              <a:rPr lang="en-US" altLang="zh-TW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B</a:t>
            </a:r>
            <a:r>
              <a:rPr lang="en-US" altLang="zh-TW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線上書店</a:t>
            </a:r>
            <a:endParaRPr lang="zh-TW" altLang="en-US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6810786" y="3347214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客戶</a:t>
            </a:r>
            <a:r>
              <a:rPr lang="en-US" altLang="zh-TW" b="1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C</a:t>
            </a:r>
            <a:r>
              <a:rPr lang="en-US" altLang="zh-TW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zh-TW" altLang="en-US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報名網站</a:t>
            </a:r>
            <a:endParaRPr lang="zh-TW" altLang="en-US" b="1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4" name="矩形 153"/>
          <p:cNvSpPr/>
          <p:nvPr/>
        </p:nvSpPr>
        <p:spPr>
          <a:xfrm>
            <a:off x="3486561" y="4213791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安全掃描</a:t>
            </a:r>
            <a:r>
              <a:rPr lang="en-US" altLang="zh-TW" dirty="0" smtClean="0"/>
              <a:t>,</a:t>
            </a:r>
            <a:r>
              <a:rPr lang="zh-TW" altLang="en-US" dirty="0" smtClean="0"/>
              <a:t>弱點分析</a:t>
            </a:r>
            <a:endParaRPr lang="en-US" altLang="zh-TW" dirty="0" smtClean="0"/>
          </a:p>
          <a:p>
            <a:r>
              <a:rPr lang="zh-TW" altLang="en-US" dirty="0"/>
              <a:t>可靠</a:t>
            </a:r>
            <a:r>
              <a:rPr lang="zh-TW" altLang="en-US" dirty="0" smtClean="0"/>
              <a:t>度測試</a:t>
            </a:r>
            <a:r>
              <a:rPr lang="en-US" altLang="zh-TW" dirty="0" smtClean="0"/>
              <a:t>,</a:t>
            </a:r>
            <a:r>
              <a:rPr lang="zh-TW" altLang="en-US" dirty="0" smtClean="0"/>
              <a:t>可用度測試</a:t>
            </a:r>
            <a:endParaRPr lang="zh-TW" altLang="en-US" dirty="0"/>
          </a:p>
        </p:txBody>
      </p:sp>
      <p:sp>
        <p:nvSpPr>
          <p:cNvPr id="155" name="矩形 154"/>
          <p:cNvSpPr/>
          <p:nvPr/>
        </p:nvSpPr>
        <p:spPr>
          <a:xfrm>
            <a:off x="3548778" y="3299529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安全掃描</a:t>
            </a:r>
            <a:r>
              <a:rPr lang="en-US" altLang="zh-TW" dirty="0" smtClean="0"/>
              <a:t>,</a:t>
            </a:r>
            <a:r>
              <a:rPr lang="zh-TW" altLang="en-US" dirty="0" smtClean="0"/>
              <a:t>弱點分析</a:t>
            </a:r>
            <a:endParaRPr lang="zh-TW" altLang="en-US" dirty="0"/>
          </a:p>
        </p:txBody>
      </p:sp>
      <p:sp>
        <p:nvSpPr>
          <p:cNvPr id="156" name="矩形 155"/>
          <p:cNvSpPr/>
          <p:nvPr/>
        </p:nvSpPr>
        <p:spPr>
          <a:xfrm>
            <a:off x="3543710" y="2275023"/>
            <a:ext cx="20954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/>
              <a:t>安全掃描</a:t>
            </a:r>
            <a:r>
              <a:rPr lang="en-US" altLang="zh-TW" dirty="0" smtClean="0"/>
              <a:t>,</a:t>
            </a:r>
            <a:r>
              <a:rPr lang="zh-TW" altLang="en-US" dirty="0" smtClean="0"/>
              <a:t>弱點分析</a:t>
            </a:r>
            <a:endParaRPr lang="zh-TW" altLang="en-US" dirty="0"/>
          </a:p>
        </p:txBody>
      </p:sp>
      <p:sp>
        <p:nvSpPr>
          <p:cNvPr id="157" name="橢圓形圖說文字 156"/>
          <p:cNvSpPr/>
          <p:nvPr/>
        </p:nvSpPr>
        <p:spPr>
          <a:xfrm>
            <a:off x="369549" y="1638301"/>
            <a:ext cx="2592725" cy="1256486"/>
          </a:xfrm>
          <a:prstGeom prst="wedgeEllipseCallout">
            <a:avLst>
              <a:gd name="adj1" fmla="val -35454"/>
              <a:gd name="adj2" fmla="val 80413"/>
            </a:avLst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快速複製專案環境降低成本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1083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如何開始</a:t>
            </a:r>
            <a:r>
              <a:rPr lang="en-US" altLang="zh-TW" dirty="0" smtClean="0"/>
              <a:t>? (REST </a:t>
            </a:r>
            <a:r>
              <a:rPr lang="zh-TW" altLang="en-US" dirty="0" smtClean="0"/>
              <a:t>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1259632" y="1196752"/>
            <a:ext cx="6271253" cy="4608702"/>
            <a:chOff x="1973156" y="1959016"/>
            <a:chExt cx="5045570" cy="3747329"/>
          </a:xfrm>
        </p:grpSpPr>
        <p:sp>
          <p:nvSpPr>
            <p:cNvPr id="6" name="Rectangle 155"/>
            <p:cNvSpPr>
              <a:spLocks noChangeArrowheads="1"/>
            </p:cNvSpPr>
            <p:nvPr/>
          </p:nvSpPr>
          <p:spPr bwMode="auto">
            <a:xfrm>
              <a:off x="1973156" y="2976512"/>
              <a:ext cx="5031953" cy="782638"/>
            </a:xfrm>
            <a:prstGeom prst="rect">
              <a:avLst/>
            </a:prstGeom>
            <a:gradFill rotWithShape="1">
              <a:gsLst>
                <a:gs pos="0">
                  <a:srgbClr val="FF0000">
                    <a:alpha val="31999"/>
                  </a:srgbClr>
                </a:gs>
                <a:gs pos="99001">
                  <a:srgbClr val="3F80CD">
                    <a:alpha val="320"/>
                  </a:srgbClr>
                </a:gs>
                <a:gs pos="100000">
                  <a:srgbClr val="3F80CD">
                    <a:alpha val="0"/>
                  </a:srgbClr>
                </a:gs>
              </a:gsLst>
              <a:lin ang="21300000"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7" name="Rectangle 160"/>
            <p:cNvSpPr>
              <a:spLocks noChangeArrowheads="1"/>
            </p:cNvSpPr>
            <p:nvPr/>
          </p:nvSpPr>
          <p:spPr bwMode="auto">
            <a:xfrm>
              <a:off x="1973156" y="3911946"/>
              <a:ext cx="5031953" cy="884463"/>
            </a:xfrm>
            <a:prstGeom prst="rect">
              <a:avLst/>
            </a:prstGeom>
            <a:gradFill rotWithShape="1">
              <a:gsLst>
                <a:gs pos="0">
                  <a:srgbClr val="E49A0A">
                    <a:alpha val="29999"/>
                  </a:srgbClr>
                </a:gs>
                <a:gs pos="99001">
                  <a:srgbClr val="3F80CD">
                    <a:alpha val="300"/>
                  </a:srgbClr>
                </a:gs>
                <a:gs pos="100000">
                  <a:srgbClr val="3F80CD">
                    <a:alpha val="0"/>
                  </a:srgbClr>
                </a:gs>
              </a:gsLst>
              <a:lin ang="21300000"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8" name="Rectangle 161"/>
            <p:cNvSpPr>
              <a:spLocks noChangeArrowheads="1"/>
            </p:cNvSpPr>
            <p:nvPr/>
          </p:nvSpPr>
          <p:spPr bwMode="auto">
            <a:xfrm>
              <a:off x="1986773" y="1959016"/>
              <a:ext cx="5031953" cy="895413"/>
            </a:xfrm>
            <a:prstGeom prst="rect">
              <a:avLst/>
            </a:prstGeom>
            <a:gradFill rotWithShape="1">
              <a:gsLst>
                <a:gs pos="0">
                  <a:srgbClr val="ACC538">
                    <a:alpha val="17999"/>
                  </a:srgbClr>
                </a:gs>
                <a:gs pos="99001">
                  <a:srgbClr val="3F80CD">
                    <a:alpha val="180"/>
                  </a:srgbClr>
                </a:gs>
                <a:gs pos="100000">
                  <a:srgbClr val="3F80CD">
                    <a:alpha val="0"/>
                  </a:srgbClr>
                </a:gs>
              </a:gsLst>
              <a:lin ang="21300000"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9" name="Rectangle 162"/>
            <p:cNvSpPr>
              <a:spLocks noChangeArrowheads="1"/>
            </p:cNvSpPr>
            <p:nvPr/>
          </p:nvSpPr>
          <p:spPr bwMode="auto">
            <a:xfrm>
              <a:off x="1973156" y="4923707"/>
              <a:ext cx="5031953" cy="782638"/>
            </a:xfrm>
            <a:prstGeom prst="rect">
              <a:avLst/>
            </a:prstGeom>
            <a:gradFill rotWithShape="1">
              <a:gsLst>
                <a:gs pos="0">
                  <a:srgbClr val="558ED5">
                    <a:alpha val="31999"/>
                  </a:srgbClr>
                </a:gs>
                <a:gs pos="99001">
                  <a:srgbClr val="3F80CD">
                    <a:alpha val="320"/>
                  </a:srgbClr>
                </a:gs>
                <a:gs pos="100000">
                  <a:srgbClr val="3F80CD">
                    <a:alpha val="0"/>
                  </a:srgbClr>
                </a:gs>
              </a:gsLst>
              <a:lin ang="21300000"/>
            </a:gra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</a:endParaRPr>
            </a:p>
          </p:txBody>
        </p:sp>
        <p:sp>
          <p:nvSpPr>
            <p:cNvPr id="10" name="Rektangel 76"/>
            <p:cNvSpPr>
              <a:spLocks noChangeArrowheads="1"/>
            </p:cNvSpPr>
            <p:nvPr/>
          </p:nvSpPr>
          <p:spPr bwMode="auto">
            <a:xfrm>
              <a:off x="2397020" y="3027310"/>
              <a:ext cx="4305930" cy="513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由</a:t>
              </a:r>
              <a:r>
                <a:rPr lang="en-US" altLang="zh-TW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CloudBOSS UP</a:t>
              </a:r>
              <a:r>
                <a:rPr lang="zh-TW" altLang="en-US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申請一組</a:t>
              </a:r>
              <a:r>
                <a:rPr lang="en-US" altLang="zh-TW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API</a:t>
              </a:r>
              <a:r>
                <a:rPr lang="zh-TW" altLang="en-US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金鑰</a:t>
              </a:r>
              <a:endParaRPr lang="en-US" sz="1300" b="1" noProof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  <a:p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到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UP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去申請用戶唯一的一組使用金鑰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(Access Key)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與加密用的私密金鑰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(Secret Key)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。</a:t>
              </a:r>
              <a:endParaRPr lang="da-DK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1" name="Group 19"/>
            <p:cNvGrpSpPr>
              <a:grpSpLocks/>
            </p:cNvGrpSpPr>
            <p:nvPr/>
          </p:nvGrpSpPr>
          <p:grpSpPr bwMode="auto">
            <a:xfrm rot="5400000">
              <a:off x="2146195" y="3122542"/>
              <a:ext cx="250825" cy="250825"/>
              <a:chOff x="2202353" y="5016500"/>
              <a:chExt cx="393700" cy="393700"/>
            </a:xfrm>
          </p:grpSpPr>
          <p:sp>
            <p:nvSpPr>
              <p:cNvPr id="24" name="Oval 179"/>
              <p:cNvSpPr>
                <a:spLocks noChangeArrowheads="1"/>
              </p:cNvSpPr>
              <p:nvPr/>
            </p:nvSpPr>
            <p:spPr bwMode="auto">
              <a:xfrm>
                <a:off x="2202353" y="5016500"/>
                <a:ext cx="393700" cy="3937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Isosceles Triangle 180"/>
              <p:cNvSpPr>
                <a:spLocks noChangeArrowheads="1"/>
              </p:cNvSpPr>
              <p:nvPr/>
            </p:nvSpPr>
            <p:spPr bwMode="auto">
              <a:xfrm rot="5400000">
                <a:off x="2307009" y="5111187"/>
                <a:ext cx="234227" cy="204325"/>
              </a:xfrm>
              <a:prstGeom prst="triangle">
                <a:avLst>
                  <a:gd name="adj" fmla="val 50000"/>
                </a:avLst>
              </a:prstGeom>
              <a:solidFill>
                <a:srgbClr val="0D0D0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nb-NO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" name="Rektangel 76"/>
            <p:cNvSpPr>
              <a:spLocks noChangeArrowheads="1"/>
            </p:cNvSpPr>
            <p:nvPr/>
          </p:nvSpPr>
          <p:spPr bwMode="auto">
            <a:xfrm>
              <a:off x="2397020" y="3950046"/>
              <a:ext cx="4417248" cy="81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於</a:t>
              </a:r>
              <a:r>
                <a:rPr lang="en-US" altLang="zh-TW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API</a:t>
              </a:r>
              <a:r>
                <a:rPr lang="zh-TW" altLang="en-US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開發者平台瀏覽關於計算簽名的方式或下載計算簽名方法的</a:t>
              </a:r>
              <a:r>
                <a:rPr lang="en-US" altLang="zh-TW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Java SDK</a:t>
              </a:r>
              <a:endParaRPr lang="en-US" sz="1300" b="1" noProof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  <a:p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在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API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使用的說明文件中，瀏覽如何將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URI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參數計算簽名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(signature)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的方法。使用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Java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的開發者亦可下載具計算方法的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SDK(</a:t>
              </a:r>
              <a:r>
                <a:rPr lang="en-US" altLang="zh-TW" sz="1100" dirty="0" smtClean="0">
                  <a:latin typeface="微軟正黑體" pitchFamily="34" charset="-120"/>
                  <a:ea typeface="微軟正黑體" pitchFamily="34" charset="-120"/>
                </a:rPr>
                <a:t>software development kits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)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。</a:t>
              </a:r>
              <a:endParaRPr lang="da-DK" dirty="0">
                <a:solidFill>
                  <a:srgbClr val="000000"/>
                </a:solidFill>
              </a:endParaRPr>
            </a:p>
          </p:txBody>
        </p:sp>
        <p:grpSp>
          <p:nvGrpSpPr>
            <p:cNvPr id="13" name="Group 19"/>
            <p:cNvGrpSpPr>
              <a:grpSpLocks/>
            </p:cNvGrpSpPr>
            <p:nvPr/>
          </p:nvGrpSpPr>
          <p:grpSpPr bwMode="auto">
            <a:xfrm rot="5400000">
              <a:off x="2146195" y="4021500"/>
              <a:ext cx="250825" cy="250825"/>
              <a:chOff x="2080427" y="5016500"/>
              <a:chExt cx="393700" cy="393700"/>
            </a:xfrm>
          </p:grpSpPr>
          <p:sp>
            <p:nvSpPr>
              <p:cNvPr id="22" name="Oval 179"/>
              <p:cNvSpPr>
                <a:spLocks noChangeArrowheads="1"/>
              </p:cNvSpPr>
              <p:nvPr/>
            </p:nvSpPr>
            <p:spPr bwMode="auto">
              <a:xfrm>
                <a:off x="2080427" y="5016500"/>
                <a:ext cx="393700" cy="3937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Isosceles Triangle 180"/>
              <p:cNvSpPr>
                <a:spLocks noChangeArrowheads="1"/>
              </p:cNvSpPr>
              <p:nvPr/>
            </p:nvSpPr>
            <p:spPr bwMode="auto">
              <a:xfrm rot="5400000">
                <a:off x="2185081" y="5111187"/>
                <a:ext cx="234227" cy="204325"/>
              </a:xfrm>
              <a:prstGeom prst="triangle">
                <a:avLst>
                  <a:gd name="adj" fmla="val 50000"/>
                </a:avLst>
              </a:prstGeom>
              <a:solidFill>
                <a:srgbClr val="0D0D0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nb-NO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" name="Rektangel 76"/>
            <p:cNvSpPr>
              <a:spLocks noChangeArrowheads="1"/>
            </p:cNvSpPr>
            <p:nvPr/>
          </p:nvSpPr>
          <p:spPr bwMode="auto">
            <a:xfrm>
              <a:off x="2410665" y="2027209"/>
              <a:ext cx="4417249" cy="813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於開發者中心瀏覽</a:t>
              </a:r>
              <a:r>
                <a:rPr lang="en-US" altLang="zh-TW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API</a:t>
              </a:r>
              <a:r>
                <a:rPr lang="zh-TW" altLang="en-US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說明文件，並了解如何發送</a:t>
              </a:r>
              <a:r>
                <a:rPr lang="en-US" altLang="zh-TW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REST</a:t>
              </a:r>
              <a:r>
                <a:rPr lang="zh-TW" altLang="en-US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請求</a:t>
              </a:r>
              <a:endParaRPr lang="en-US" altLang="zh-TW" sz="1300" b="1" noProof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  <a:p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在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API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使用說明文件中，瀏覽各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API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的內容細節說明，其中包含請求參數、回應參數與範例。</a:t>
              </a:r>
              <a:endParaRPr lang="en-US" altLang="zh-TW" sz="1100" noProof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  <a:p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對於如何發送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REST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請求亦有詳細的說明。</a:t>
              </a:r>
              <a:r>
                <a:rPr 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 </a:t>
              </a:r>
              <a:endParaRPr lang="da-DK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5" name="Group 19"/>
            <p:cNvGrpSpPr>
              <a:grpSpLocks/>
            </p:cNvGrpSpPr>
            <p:nvPr/>
          </p:nvGrpSpPr>
          <p:grpSpPr bwMode="auto">
            <a:xfrm rot="5400000">
              <a:off x="2105220" y="2089172"/>
              <a:ext cx="250824" cy="250825"/>
              <a:chOff x="-2500515" y="5080792"/>
              <a:chExt cx="393699" cy="393700"/>
            </a:xfrm>
          </p:grpSpPr>
          <p:sp>
            <p:nvSpPr>
              <p:cNvPr id="20" name="Oval 179"/>
              <p:cNvSpPr>
                <a:spLocks noChangeArrowheads="1"/>
              </p:cNvSpPr>
              <p:nvPr/>
            </p:nvSpPr>
            <p:spPr bwMode="auto">
              <a:xfrm>
                <a:off x="-2500515" y="5080792"/>
                <a:ext cx="393699" cy="3937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Isosceles Triangle 180"/>
              <p:cNvSpPr>
                <a:spLocks noChangeArrowheads="1"/>
              </p:cNvSpPr>
              <p:nvPr/>
            </p:nvSpPr>
            <p:spPr bwMode="auto">
              <a:xfrm rot="5400000">
                <a:off x="-2395866" y="5175478"/>
                <a:ext cx="234227" cy="204325"/>
              </a:xfrm>
              <a:prstGeom prst="triangle">
                <a:avLst>
                  <a:gd name="adj" fmla="val 50000"/>
                </a:avLst>
              </a:prstGeom>
              <a:solidFill>
                <a:srgbClr val="0D0D0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nb-NO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6" name="Rektangel 76"/>
            <p:cNvSpPr>
              <a:spLocks noChangeArrowheads="1"/>
            </p:cNvSpPr>
            <p:nvPr/>
          </p:nvSpPr>
          <p:spPr bwMode="auto">
            <a:xfrm>
              <a:off x="2397020" y="4934820"/>
              <a:ext cx="4218465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zh-TW" altLang="en-US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開始使用</a:t>
              </a:r>
              <a:r>
                <a:rPr lang="en-US" altLang="zh-TW" sz="1300" b="1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API</a:t>
              </a:r>
              <a:endParaRPr lang="en-US" sz="1300" b="1" noProof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  <a:p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撰寫發送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REST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請求，來呼叫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Hicloud CaaS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等各種</a:t>
              </a:r>
              <a:r>
                <a:rPr lang="en-US" altLang="zh-TW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API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服務。</a:t>
              </a:r>
              <a:endParaRPr lang="en-US" altLang="zh-TW" sz="1100" noProof="1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Arial" pitchFamily="34" charset="0"/>
              </a:endParaRPr>
            </a:p>
            <a:p>
              <a:r>
                <a:rPr 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API REST</a:t>
              </a:r>
              <a:r>
                <a:rPr lang="zh-TW" altLang="en-US" sz="1100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服務呼叫網址 </a:t>
              </a:r>
              <a:r>
                <a:rPr lang="en-US" sz="1100" u="sng" noProof="1" smtClean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Arial" pitchFamily="34" charset="0"/>
                </a:rPr>
                <a:t>hws.hicloud.hinet.net </a:t>
              </a:r>
              <a:endParaRPr lang="da-DK" sz="1100" u="sng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endParaRPr lang="da-DK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7" name="Group 19"/>
            <p:cNvGrpSpPr>
              <a:grpSpLocks/>
            </p:cNvGrpSpPr>
            <p:nvPr/>
          </p:nvGrpSpPr>
          <p:grpSpPr bwMode="auto">
            <a:xfrm>
              <a:off x="2146195" y="5030070"/>
              <a:ext cx="250825" cy="250825"/>
              <a:chOff x="530225" y="5016500"/>
              <a:chExt cx="393700" cy="393700"/>
            </a:xfrm>
          </p:grpSpPr>
          <p:sp>
            <p:nvSpPr>
              <p:cNvPr id="18" name="Oval 179"/>
              <p:cNvSpPr>
                <a:spLocks noChangeArrowheads="1"/>
              </p:cNvSpPr>
              <p:nvPr/>
            </p:nvSpPr>
            <p:spPr bwMode="auto">
              <a:xfrm>
                <a:off x="530225" y="5016500"/>
                <a:ext cx="393700" cy="3937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nb-NO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Isosceles Triangle 180"/>
              <p:cNvSpPr>
                <a:spLocks noChangeArrowheads="1"/>
              </p:cNvSpPr>
              <p:nvPr/>
            </p:nvSpPr>
            <p:spPr bwMode="auto">
              <a:xfrm rot="5400000">
                <a:off x="634879" y="5111187"/>
                <a:ext cx="234227" cy="204325"/>
              </a:xfrm>
              <a:prstGeom prst="triangle">
                <a:avLst>
                  <a:gd name="adj" fmla="val 50000"/>
                </a:avLst>
              </a:prstGeom>
              <a:solidFill>
                <a:srgbClr val="0D0D0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 defTabSz="914400"/>
                <a:endParaRPr lang="nb-NO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340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案例說明</a:t>
            </a:r>
            <a:r>
              <a:rPr lang="en-US" altLang="zh-TW" dirty="0"/>
              <a:t>-XX</a:t>
            </a:r>
            <a:r>
              <a:rPr lang="zh-TW" altLang="en-US" dirty="0" smtClean="0"/>
              <a:t>證券公司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案例說明</a:t>
            </a:r>
            <a:r>
              <a:rPr lang="en-US" altLang="zh-TW" dirty="0" smtClean="0"/>
              <a:t>-XX</a:t>
            </a:r>
            <a:r>
              <a:rPr lang="zh-TW" altLang="en-US" dirty="0" smtClean="0"/>
              <a:t>證券公司</a:t>
            </a:r>
            <a:endParaRPr lang="en-US" altLang="zh-TW" dirty="0"/>
          </a:p>
          <a:p>
            <a:pPr marL="329184" lvl="1" indent="0">
              <a:buNone/>
            </a:pPr>
            <a:r>
              <a:rPr lang="zh-TW" altLang="en-US" dirty="0" smtClean="0"/>
              <a:t>利用多台主機進行交易作業，每日每台主機</a:t>
            </a:r>
            <a:r>
              <a:rPr lang="en-US" altLang="zh-TW" dirty="0" smtClean="0"/>
              <a:t>IP</a:t>
            </a:r>
            <a:r>
              <a:rPr lang="zh-TW" altLang="en-US" dirty="0" smtClean="0"/>
              <a:t>皆不可相同，每台主機僅使用於當日上午八點至下午兩點。</a:t>
            </a:r>
            <a:endParaRPr lang="en-US" altLang="zh-TW" dirty="0" smtClean="0"/>
          </a:p>
          <a:p>
            <a:pPr marL="329184" lvl="1" indent="0">
              <a:buNone/>
            </a:pPr>
            <a:endParaRPr lang="en-US" altLang="zh-TW" dirty="0"/>
          </a:p>
          <a:p>
            <a:pPr marL="329184" lvl="1" indent="0">
              <a:buNone/>
            </a:pPr>
            <a:r>
              <a:rPr lang="zh-TW" altLang="en-US" dirty="0" smtClean="0"/>
              <a:t>每日定時申請</a:t>
            </a:r>
            <a:r>
              <a:rPr lang="zh-TW" altLang="en-US" dirty="0"/>
              <a:t>，定時</a:t>
            </a:r>
            <a:r>
              <a:rPr lang="zh-TW" altLang="en-US" dirty="0" smtClean="0"/>
              <a:t>退租。</a:t>
            </a:r>
            <a:endParaRPr lang="en-US" altLang="zh-TW" dirty="0" smtClean="0"/>
          </a:p>
          <a:p>
            <a:pPr marL="329184" lvl="1" indent="0">
              <a:buNone/>
            </a:pPr>
            <a:r>
              <a:rPr lang="zh-TW" altLang="en-US" dirty="0" smtClean="0"/>
              <a:t>每日需使用</a:t>
            </a:r>
            <a:r>
              <a:rPr lang="en-US" altLang="zh-TW" dirty="0" smtClean="0"/>
              <a:t>20-40</a:t>
            </a:r>
            <a:r>
              <a:rPr lang="zh-TW" altLang="en-US" dirty="0" smtClean="0"/>
              <a:t>組主機。</a:t>
            </a:r>
            <a:endParaRPr lang="en-US" altLang="zh-TW" dirty="0" smtClean="0"/>
          </a:p>
          <a:p>
            <a:pPr marL="329184" lvl="1" indent="0">
              <a:buNone/>
            </a:pPr>
            <a:endParaRPr lang="en-US" altLang="zh-TW" dirty="0"/>
          </a:p>
          <a:p>
            <a:pPr marL="329184" lvl="1" indent="0">
              <a:buNone/>
            </a:pPr>
            <a:r>
              <a:rPr lang="en-US" altLang="zh-TW" dirty="0" smtClean="0"/>
              <a:t>XX</a:t>
            </a:r>
            <a:r>
              <a:rPr lang="zh-TW" altLang="en-US" dirty="0" smtClean="0"/>
              <a:t>證券專案建置方式：每日定時呼叫</a:t>
            </a:r>
            <a:r>
              <a:rPr lang="en-US" altLang="zh-TW" dirty="0" err="1" smtClean="0"/>
              <a:t>hicloud</a:t>
            </a:r>
            <a:endParaRPr lang="en-US" altLang="zh-TW" dirty="0" smtClean="0"/>
          </a:p>
          <a:p>
            <a:pPr marL="329184" lvl="1" indent="0">
              <a:buNone/>
            </a:pPr>
            <a:r>
              <a:rPr lang="en-US" altLang="zh-TW" dirty="0" smtClean="0"/>
              <a:t> </a:t>
            </a:r>
            <a:r>
              <a:rPr lang="en-US" altLang="zh-TW" dirty="0" err="1"/>
              <a:t>CaaS</a:t>
            </a:r>
            <a:r>
              <a:rPr lang="en-US" altLang="zh-TW" dirty="0"/>
              <a:t> </a:t>
            </a:r>
            <a:r>
              <a:rPr lang="en-US" altLang="zh-TW" dirty="0" smtClean="0"/>
              <a:t>API</a:t>
            </a:r>
            <a:r>
              <a:rPr lang="zh-TW" altLang="en-US" dirty="0" smtClean="0"/>
              <a:t>供裝虛擬主機，並定時退租。</a:t>
            </a:r>
            <a:endParaRPr lang="zh-TW" altLang="en-US" dirty="0"/>
          </a:p>
        </p:txBody>
      </p:sp>
      <p:pic>
        <p:nvPicPr>
          <p:cNvPr id="4098" name="Picture 2" descr="http://pic22.nipic.com/20120717/2457331_142949075383_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57" b="23017" l="83487" r="98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52" b="74426"/>
          <a:stretch/>
        </p:blipFill>
        <p:spPr bwMode="auto">
          <a:xfrm>
            <a:off x="6012160" y="3574865"/>
            <a:ext cx="3566689" cy="331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10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16173"/>
          </a:xfrm>
        </p:spPr>
        <p:txBody>
          <a:bodyPr/>
          <a:lstStyle/>
          <a:p>
            <a:r>
              <a:rPr lang="zh-TW" altLang="en-US" dirty="0" smtClean="0"/>
              <a:t>定時申退租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628296" y="1585286"/>
            <a:ext cx="3017520" cy="542395"/>
          </a:xfrm>
        </p:spPr>
        <p:txBody>
          <a:bodyPr/>
          <a:lstStyle/>
          <a:p>
            <a:r>
              <a:rPr lang="zh-TW" altLang="en-US" dirty="0" smtClean="0"/>
              <a:t>專案環境建置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5298504" y="1622872"/>
            <a:ext cx="3014708" cy="542394"/>
          </a:xfrm>
        </p:spPr>
        <p:txBody>
          <a:bodyPr/>
          <a:lstStyle/>
          <a:p>
            <a:r>
              <a:rPr lang="en-US" altLang="zh-TW" dirty="0" err="1" smtClean="0"/>
              <a:t>hicloud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CaaS</a:t>
            </a:r>
            <a:r>
              <a:rPr lang="en-US" altLang="zh-TW" dirty="0" smtClean="0"/>
              <a:t> API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4"/>
          </p:nvPr>
        </p:nvSpPr>
        <p:spPr>
          <a:xfrm>
            <a:off x="5294376" y="2136294"/>
            <a:ext cx="3598104" cy="4173026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runInstances</a:t>
            </a:r>
            <a:endParaRPr lang="en-US" altLang="zh-TW" dirty="0" smtClean="0"/>
          </a:p>
          <a:p>
            <a:r>
              <a:rPr lang="en-US" altLang="zh-TW" dirty="0" err="1" smtClean="0"/>
              <a:t>describeInstances</a:t>
            </a:r>
            <a:endParaRPr lang="en-US" altLang="zh-TW" dirty="0" smtClean="0"/>
          </a:p>
          <a:p>
            <a:r>
              <a:rPr lang="en-US" altLang="zh-TW" dirty="0" err="1" smtClean="0"/>
              <a:t>StartInstance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err="1" smtClean="0"/>
              <a:t>terminateInstances</a:t>
            </a:r>
            <a:endParaRPr lang="en-US" altLang="zh-TW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49002"/>
          <a:stretch/>
        </p:blipFill>
        <p:spPr bwMode="auto">
          <a:xfrm>
            <a:off x="5426308" y="3839066"/>
            <a:ext cx="3562049" cy="1594591"/>
          </a:xfrm>
          <a:prstGeom prst="rect">
            <a:avLst/>
          </a:prstGeom>
          <a:ln>
            <a:noFill/>
          </a:ln>
          <a:effectLst>
            <a:glow rad="127000">
              <a:schemeClr val="bg1">
                <a:lumMod val="95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群組 9"/>
          <p:cNvGrpSpPr/>
          <p:nvPr/>
        </p:nvGrpSpPr>
        <p:grpSpPr>
          <a:xfrm>
            <a:off x="5583666" y="4358164"/>
            <a:ext cx="1306768" cy="866784"/>
            <a:chOff x="5281056" y="5289060"/>
            <a:chExt cx="1306768" cy="866784"/>
          </a:xfrm>
        </p:grpSpPr>
        <p:sp>
          <p:nvSpPr>
            <p:cNvPr id="240" name="Oval 131"/>
            <p:cNvSpPr>
              <a:spLocks noChangeArrowheads="1"/>
            </p:cNvSpPr>
            <p:nvPr/>
          </p:nvSpPr>
          <p:spPr bwMode="gray">
            <a:xfrm>
              <a:off x="5570618" y="5289060"/>
              <a:ext cx="707258" cy="617752"/>
            </a:xfrm>
            <a:prstGeom prst="ellipse">
              <a:avLst/>
            </a:pr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41" name="Picture 132" descr="light_shadow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5577455" y="5314772"/>
              <a:ext cx="518099" cy="38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2" name="文字方塊 241"/>
            <p:cNvSpPr txBox="1"/>
            <p:nvPr/>
          </p:nvSpPr>
          <p:spPr>
            <a:xfrm>
              <a:off x="5281056" y="5894234"/>
              <a:ext cx="13067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1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BV550200102BB</a:t>
              </a:r>
              <a:endParaRPr lang="zh-TW" altLang="en-US" sz="11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43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5445224"/>
              <a:ext cx="402480" cy="32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4" name="Picture 7" descr="D:\Dropbox\Template\icon\PNG\add_4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149" y="5610618"/>
              <a:ext cx="252596" cy="21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6" name="群組 245"/>
          <p:cNvGrpSpPr/>
          <p:nvPr/>
        </p:nvGrpSpPr>
        <p:grpSpPr>
          <a:xfrm>
            <a:off x="6871180" y="4379759"/>
            <a:ext cx="1241353" cy="617752"/>
            <a:chOff x="5570618" y="5289060"/>
            <a:chExt cx="1241353" cy="617752"/>
          </a:xfrm>
        </p:grpSpPr>
        <p:sp>
          <p:nvSpPr>
            <p:cNvPr id="247" name="Oval 131"/>
            <p:cNvSpPr>
              <a:spLocks noChangeArrowheads="1"/>
            </p:cNvSpPr>
            <p:nvPr/>
          </p:nvSpPr>
          <p:spPr bwMode="gray">
            <a:xfrm>
              <a:off x="5570618" y="5289060"/>
              <a:ext cx="707258" cy="61775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48" name="Picture 132" descr="light_shadow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5577455" y="5314772"/>
              <a:ext cx="518099" cy="38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9" name="文字方塊 248"/>
            <p:cNvSpPr txBox="1"/>
            <p:nvPr/>
          </p:nvSpPr>
          <p:spPr>
            <a:xfrm>
              <a:off x="6221745" y="5381730"/>
              <a:ext cx="590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6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…….</a:t>
              </a:r>
              <a:endParaRPr lang="zh-TW" altLang="en-US" sz="1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2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5445224"/>
              <a:ext cx="402480" cy="32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1" name="Picture 7" descr="D:\Dropbox\Template\icon\PNG\add_4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149" y="5610618"/>
              <a:ext cx="252596" cy="21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2" name="群組 251"/>
          <p:cNvGrpSpPr/>
          <p:nvPr/>
        </p:nvGrpSpPr>
        <p:grpSpPr>
          <a:xfrm>
            <a:off x="8071136" y="4388006"/>
            <a:ext cx="707258" cy="617752"/>
            <a:chOff x="5570618" y="5289060"/>
            <a:chExt cx="707258" cy="617752"/>
          </a:xfrm>
        </p:grpSpPr>
        <p:sp>
          <p:nvSpPr>
            <p:cNvPr id="253" name="Oval 131"/>
            <p:cNvSpPr>
              <a:spLocks noChangeArrowheads="1"/>
            </p:cNvSpPr>
            <p:nvPr/>
          </p:nvSpPr>
          <p:spPr bwMode="gray">
            <a:xfrm>
              <a:off x="5570618" y="5289060"/>
              <a:ext cx="707258" cy="617752"/>
            </a:xfrm>
            <a:prstGeom prst="ellipse">
              <a:avLst/>
            </a:pr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pic>
          <p:nvPicPr>
            <p:cNvPr id="254" name="Picture 132" descr="light_shadow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5577455" y="5314772"/>
              <a:ext cx="518099" cy="38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24128" y="5445224"/>
              <a:ext cx="402480" cy="321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7" name="Picture 7" descr="D:\Dropbox\Template\icon\PNG\add_48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9149" y="5610618"/>
              <a:ext cx="252596" cy="21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文字方塊 10"/>
          <p:cNvSpPr txBox="1"/>
          <p:nvPr/>
        </p:nvSpPr>
        <p:spPr>
          <a:xfrm>
            <a:off x="1377757" y="3356992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/>
              <a:t>不動產網站</a:t>
            </a:r>
            <a:endParaRPr lang="zh-TW" altLang="en-US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6" t="26027" r="65107" b="28431"/>
          <a:stretch/>
        </p:blipFill>
        <p:spPr bwMode="auto">
          <a:xfrm>
            <a:off x="418914" y="2136294"/>
            <a:ext cx="3430402" cy="455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文字方塊 28"/>
          <p:cNvSpPr txBox="1"/>
          <p:nvPr/>
        </p:nvSpPr>
        <p:spPr>
          <a:xfrm>
            <a:off x="7133546" y="2378223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複製</a:t>
            </a:r>
            <a:r>
              <a:rPr lang="en-US" altLang="zh-TW" sz="1600" b="1" dirty="0" smtClean="0">
                <a:solidFill>
                  <a:srgbClr val="0070C0"/>
                </a:solidFill>
                <a:latin typeface="+mj-ea"/>
                <a:ea typeface="+mj-ea"/>
              </a:rPr>
              <a:t>VM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7129731" y="2851159"/>
            <a:ext cx="1965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0070C0"/>
                </a:solidFill>
                <a:latin typeface="+mj-ea"/>
                <a:ea typeface="+mj-ea"/>
              </a:rPr>
              <a:t>查詢</a:t>
            </a:r>
            <a:r>
              <a:rPr lang="en-US" altLang="zh-TW" sz="1600" b="1" dirty="0">
                <a:solidFill>
                  <a:srgbClr val="0070C0"/>
                </a:solidFill>
                <a:latin typeface="+mj-ea"/>
                <a:ea typeface="+mj-ea"/>
              </a:rPr>
              <a:t>VM</a:t>
            </a:r>
            <a:r>
              <a:rPr lang="zh-TW" altLang="en-US" sz="1600" b="1" dirty="0">
                <a:solidFill>
                  <a:srgbClr val="0070C0"/>
                </a:solidFill>
                <a:latin typeface="+mj-ea"/>
                <a:ea typeface="+mj-ea"/>
              </a:rPr>
              <a:t>複製好了</a:t>
            </a:r>
            <a:r>
              <a:rPr lang="zh-TW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沒</a:t>
            </a:r>
            <a:endParaRPr lang="en-US" altLang="zh-TW" sz="1600" b="1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172851" y="3318520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70C0"/>
                </a:solidFill>
                <a:latin typeface="+mj-ea"/>
                <a:ea typeface="+mj-ea"/>
              </a:rPr>
              <a:t>VM</a:t>
            </a:r>
            <a:r>
              <a:rPr lang="zh-TW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開機</a:t>
            </a:r>
            <a:endParaRPr lang="en-US" altLang="zh-TW" sz="1600" b="1" dirty="0" smtClean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7207332" y="5949280"/>
            <a:ext cx="15552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用完後退租</a:t>
            </a:r>
            <a:r>
              <a:rPr lang="en-US" altLang="zh-TW" sz="1600" b="1" dirty="0" smtClean="0">
                <a:solidFill>
                  <a:srgbClr val="0070C0"/>
                </a:solidFill>
                <a:latin typeface="+mj-ea"/>
                <a:ea typeface="+mj-ea"/>
              </a:rPr>
              <a:t>VM</a:t>
            </a:r>
          </a:p>
        </p:txBody>
      </p:sp>
    </p:spTree>
    <p:extLst>
      <p:ext uri="{BB962C8B-B14F-4D97-AF65-F5344CB8AC3E}">
        <p14:creationId xmlns:p14="http://schemas.microsoft.com/office/powerpoint/2010/main" val="23201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定時產生主機環境</a:t>
            </a:r>
            <a:r>
              <a:rPr lang="en-US" altLang="zh-TW" dirty="0" smtClean="0"/>
              <a:t>demo</a:t>
            </a:r>
            <a:endParaRPr lang="zh-TW" altLang="en-US" dirty="0"/>
          </a:p>
        </p:txBody>
      </p:sp>
      <p:sp>
        <p:nvSpPr>
          <p:cNvPr id="4" name="Oval 27"/>
          <p:cNvSpPr>
            <a:spLocks noChangeArrowheads="1"/>
          </p:cNvSpPr>
          <p:nvPr/>
        </p:nvSpPr>
        <p:spPr bwMode="gray">
          <a:xfrm>
            <a:off x="1597629" y="2682908"/>
            <a:ext cx="5871956" cy="3369463"/>
          </a:xfrm>
          <a:prstGeom prst="ellipse">
            <a:avLst/>
          </a:prstGeom>
          <a:gradFill rotWithShape="1">
            <a:gsLst>
              <a:gs pos="0">
                <a:srgbClr val="FFC000"/>
              </a:gs>
              <a:gs pos="100000">
                <a:srgbClr val="8064A2">
                  <a:gamma/>
                  <a:tint val="0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TW" altLang="en-US" kern="0" smtClean="0">
              <a:solidFill>
                <a:sysClr val="windowText" lastClr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25279" y="3510143"/>
            <a:ext cx="1620849" cy="1201900"/>
          </a:xfrm>
          <a:prstGeom prst="rect">
            <a:avLst/>
          </a:prstGeom>
        </p:spPr>
      </p:pic>
      <p:pic>
        <p:nvPicPr>
          <p:cNvPr id="18" name="Picture 2" descr="http://cdn.inside.com.tw/wp-content/uploads/2012/04/hiclou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34" y="3474507"/>
            <a:ext cx="1698074" cy="44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群組 19"/>
          <p:cNvGrpSpPr/>
          <p:nvPr/>
        </p:nvGrpSpPr>
        <p:grpSpPr>
          <a:xfrm>
            <a:off x="3447047" y="3785122"/>
            <a:ext cx="2320452" cy="651941"/>
            <a:chOff x="1112706" y="4162890"/>
            <a:chExt cx="1907214" cy="625999"/>
          </a:xfrm>
        </p:grpSpPr>
        <p:grpSp>
          <p:nvGrpSpPr>
            <p:cNvPr id="21" name="群組 20"/>
            <p:cNvGrpSpPr/>
            <p:nvPr/>
          </p:nvGrpSpPr>
          <p:grpSpPr>
            <a:xfrm>
              <a:off x="1112706" y="4162890"/>
              <a:ext cx="1241353" cy="617752"/>
              <a:chOff x="5570618" y="5289060"/>
              <a:chExt cx="1241353" cy="617752"/>
            </a:xfrm>
          </p:grpSpPr>
          <p:sp>
            <p:nvSpPr>
              <p:cNvPr id="27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2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文字方塊 28"/>
              <p:cNvSpPr txBox="1"/>
              <p:nvPr/>
            </p:nvSpPr>
            <p:spPr>
              <a:xfrm>
                <a:off x="6221745" y="5381730"/>
                <a:ext cx="59022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TW" sz="1600" b="1" dirty="0" smtClean="0">
                    <a:solidFill>
                      <a:srgbClr val="4C1304"/>
                    </a:solidFill>
                    <a:latin typeface="微軟正黑體" pitchFamily="34" charset="-120"/>
                  </a:rPr>
                  <a:t>…….</a:t>
                </a:r>
                <a:endParaRPr lang="zh-TW" altLang="en-US" sz="1600" b="1" dirty="0">
                  <a:solidFill>
                    <a:srgbClr val="4C1304"/>
                  </a:solidFill>
                  <a:latin typeface="微軟正黑體" pitchFamily="34" charset="-120"/>
                </a:endParaRPr>
              </a:p>
            </p:txBody>
          </p:sp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1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群組 21"/>
            <p:cNvGrpSpPr/>
            <p:nvPr/>
          </p:nvGrpSpPr>
          <p:grpSpPr>
            <a:xfrm>
              <a:off x="2312662" y="4171137"/>
              <a:ext cx="707258" cy="617752"/>
              <a:chOff x="5570618" y="5289060"/>
              <a:chExt cx="707258" cy="617752"/>
            </a:xfrm>
          </p:grpSpPr>
          <p:sp>
            <p:nvSpPr>
              <p:cNvPr id="23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2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45" name="Picture 2" descr="http://pic22.nipic.com/20120717/2457331_142949075383_2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7" b="23017" l="83487" r="981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52" b="74426"/>
          <a:stretch/>
        </p:blipFill>
        <p:spPr bwMode="auto">
          <a:xfrm>
            <a:off x="6696897" y="4478499"/>
            <a:ext cx="2544954" cy="236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pica.nipic.com/2008-01-22/2008122171851415_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6" r="51574" b="69539"/>
          <a:stretch/>
        </p:blipFill>
        <p:spPr bwMode="auto">
          <a:xfrm>
            <a:off x="5098137" y="1867412"/>
            <a:ext cx="1153885" cy="108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://pica.nipic.com/2008-01-22/2008122171851415_2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7" t="33429" r="26026" b="33992"/>
          <a:stretch/>
        </p:blipFill>
        <p:spPr bwMode="auto">
          <a:xfrm>
            <a:off x="3043236" y="1792103"/>
            <a:ext cx="1159731" cy="115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字方塊 18"/>
          <p:cNvSpPr txBox="1"/>
          <p:nvPr/>
        </p:nvSpPr>
        <p:spPr>
          <a:xfrm>
            <a:off x="0" y="2920988"/>
            <a:ext cx="4374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/>
              <a:t>每天早上七點自動申租</a:t>
            </a:r>
            <a:r>
              <a:rPr lang="en-US" altLang="zh-TW" sz="2400" b="1" dirty="0" smtClean="0"/>
              <a:t>20</a:t>
            </a:r>
            <a:r>
              <a:rPr lang="zh-TW" altLang="en-US" sz="2400" b="1" dirty="0" smtClean="0"/>
              <a:t>台</a:t>
            </a:r>
            <a:r>
              <a:rPr lang="en-US" altLang="zh-TW" sz="2400" b="1" dirty="0" smtClean="0"/>
              <a:t>VM</a:t>
            </a:r>
            <a:endParaRPr lang="zh-TW" altLang="en-US" sz="2400" b="1" dirty="0"/>
          </a:p>
        </p:txBody>
      </p:sp>
      <p:sp>
        <p:nvSpPr>
          <p:cNvPr id="49" name="文字方塊 48"/>
          <p:cNvSpPr txBox="1"/>
          <p:nvPr/>
        </p:nvSpPr>
        <p:spPr>
          <a:xfrm>
            <a:off x="4516164" y="2940448"/>
            <a:ext cx="4339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schemeClr val="accent1"/>
                </a:solidFill>
              </a:rPr>
              <a:t>每天下午兩點自動退租所有</a:t>
            </a:r>
            <a:r>
              <a:rPr lang="en-US" altLang="zh-TW" sz="2400" b="1" dirty="0" smtClean="0">
                <a:solidFill>
                  <a:schemeClr val="accent1"/>
                </a:solidFill>
              </a:rPr>
              <a:t>VM</a:t>
            </a:r>
            <a:endParaRPr lang="zh-TW" alt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400431" y="4400322"/>
            <a:ext cx="2320452" cy="651941"/>
            <a:chOff x="1112706" y="4162890"/>
            <a:chExt cx="1907214" cy="625999"/>
          </a:xfrm>
        </p:grpSpPr>
        <p:grpSp>
          <p:nvGrpSpPr>
            <p:cNvPr id="51" name="群組 50"/>
            <p:cNvGrpSpPr/>
            <p:nvPr/>
          </p:nvGrpSpPr>
          <p:grpSpPr>
            <a:xfrm>
              <a:off x="1112706" y="4162890"/>
              <a:ext cx="707258" cy="617752"/>
              <a:chOff x="5570618" y="5289060"/>
              <a:chExt cx="707258" cy="617752"/>
            </a:xfrm>
          </p:grpSpPr>
          <p:sp>
            <p:nvSpPr>
              <p:cNvPr id="57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5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" name="群組 51"/>
            <p:cNvGrpSpPr/>
            <p:nvPr/>
          </p:nvGrpSpPr>
          <p:grpSpPr>
            <a:xfrm>
              <a:off x="2312662" y="4171137"/>
              <a:ext cx="707258" cy="617752"/>
              <a:chOff x="5570618" y="5289060"/>
              <a:chExt cx="707258" cy="617752"/>
            </a:xfrm>
          </p:grpSpPr>
          <p:sp>
            <p:nvSpPr>
              <p:cNvPr id="53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5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2" name="群組 61"/>
          <p:cNvGrpSpPr/>
          <p:nvPr/>
        </p:nvGrpSpPr>
        <p:grpSpPr>
          <a:xfrm>
            <a:off x="2700649" y="4491317"/>
            <a:ext cx="2320452" cy="651941"/>
            <a:chOff x="1112706" y="4162890"/>
            <a:chExt cx="1907214" cy="625999"/>
          </a:xfrm>
        </p:grpSpPr>
        <p:grpSp>
          <p:nvGrpSpPr>
            <p:cNvPr id="63" name="群組 62"/>
            <p:cNvGrpSpPr/>
            <p:nvPr/>
          </p:nvGrpSpPr>
          <p:grpSpPr>
            <a:xfrm>
              <a:off x="1112706" y="4162890"/>
              <a:ext cx="707258" cy="617752"/>
              <a:chOff x="5570618" y="5289060"/>
              <a:chExt cx="707258" cy="617752"/>
            </a:xfrm>
          </p:grpSpPr>
          <p:sp>
            <p:nvSpPr>
              <p:cNvPr id="69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7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2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4" name="群組 63"/>
            <p:cNvGrpSpPr/>
            <p:nvPr/>
          </p:nvGrpSpPr>
          <p:grpSpPr>
            <a:xfrm>
              <a:off x="2312662" y="4171137"/>
              <a:ext cx="707258" cy="617752"/>
              <a:chOff x="5570618" y="5289060"/>
              <a:chExt cx="707258" cy="617752"/>
            </a:xfrm>
          </p:grpSpPr>
          <p:sp>
            <p:nvSpPr>
              <p:cNvPr id="65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6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7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8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73" name="群組 72"/>
          <p:cNvGrpSpPr/>
          <p:nvPr/>
        </p:nvGrpSpPr>
        <p:grpSpPr>
          <a:xfrm>
            <a:off x="3699617" y="4798646"/>
            <a:ext cx="2320452" cy="651941"/>
            <a:chOff x="1112706" y="4162890"/>
            <a:chExt cx="1907214" cy="625999"/>
          </a:xfrm>
        </p:grpSpPr>
        <p:grpSp>
          <p:nvGrpSpPr>
            <p:cNvPr id="74" name="群組 73"/>
            <p:cNvGrpSpPr/>
            <p:nvPr/>
          </p:nvGrpSpPr>
          <p:grpSpPr>
            <a:xfrm>
              <a:off x="1112706" y="4162890"/>
              <a:ext cx="707258" cy="617752"/>
              <a:chOff x="5570618" y="5289060"/>
              <a:chExt cx="707258" cy="617752"/>
            </a:xfrm>
          </p:grpSpPr>
          <p:sp>
            <p:nvSpPr>
              <p:cNvPr id="80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81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5" name="群組 74"/>
            <p:cNvGrpSpPr/>
            <p:nvPr/>
          </p:nvGrpSpPr>
          <p:grpSpPr>
            <a:xfrm>
              <a:off x="2312662" y="4171137"/>
              <a:ext cx="707258" cy="617752"/>
              <a:chOff x="5570618" y="5289060"/>
              <a:chExt cx="707258" cy="617752"/>
            </a:xfrm>
          </p:grpSpPr>
          <p:sp>
            <p:nvSpPr>
              <p:cNvPr id="76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77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9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84" name="群組 83"/>
          <p:cNvGrpSpPr/>
          <p:nvPr/>
        </p:nvGrpSpPr>
        <p:grpSpPr>
          <a:xfrm>
            <a:off x="3122581" y="4971764"/>
            <a:ext cx="2320452" cy="651941"/>
            <a:chOff x="1112706" y="4162890"/>
            <a:chExt cx="1907214" cy="625999"/>
          </a:xfrm>
        </p:grpSpPr>
        <p:grpSp>
          <p:nvGrpSpPr>
            <p:cNvPr id="85" name="群組 84"/>
            <p:cNvGrpSpPr/>
            <p:nvPr/>
          </p:nvGrpSpPr>
          <p:grpSpPr>
            <a:xfrm>
              <a:off x="1112706" y="4162890"/>
              <a:ext cx="707258" cy="617752"/>
              <a:chOff x="5570618" y="5289060"/>
              <a:chExt cx="707258" cy="617752"/>
            </a:xfrm>
          </p:grpSpPr>
          <p:sp>
            <p:nvSpPr>
              <p:cNvPr id="91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92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4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6" name="群組 85"/>
            <p:cNvGrpSpPr/>
            <p:nvPr/>
          </p:nvGrpSpPr>
          <p:grpSpPr>
            <a:xfrm>
              <a:off x="2312662" y="4171137"/>
              <a:ext cx="707258" cy="617752"/>
              <a:chOff x="5570618" y="5289060"/>
              <a:chExt cx="707258" cy="617752"/>
            </a:xfrm>
          </p:grpSpPr>
          <p:sp>
            <p:nvSpPr>
              <p:cNvPr id="87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8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5" name="群組 94"/>
          <p:cNvGrpSpPr/>
          <p:nvPr/>
        </p:nvGrpSpPr>
        <p:grpSpPr>
          <a:xfrm>
            <a:off x="4206596" y="4316585"/>
            <a:ext cx="2320452" cy="651941"/>
            <a:chOff x="1112706" y="4162890"/>
            <a:chExt cx="1907214" cy="625999"/>
          </a:xfrm>
        </p:grpSpPr>
        <p:grpSp>
          <p:nvGrpSpPr>
            <p:cNvPr id="96" name="群組 95"/>
            <p:cNvGrpSpPr/>
            <p:nvPr/>
          </p:nvGrpSpPr>
          <p:grpSpPr>
            <a:xfrm>
              <a:off x="1112706" y="4162890"/>
              <a:ext cx="707258" cy="617752"/>
              <a:chOff x="5570618" y="5289060"/>
              <a:chExt cx="707258" cy="617752"/>
            </a:xfrm>
          </p:grpSpPr>
          <p:sp>
            <p:nvSpPr>
              <p:cNvPr id="102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03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5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7" name="群組 96"/>
            <p:cNvGrpSpPr/>
            <p:nvPr/>
          </p:nvGrpSpPr>
          <p:grpSpPr>
            <a:xfrm>
              <a:off x="2312662" y="4171137"/>
              <a:ext cx="707258" cy="617752"/>
              <a:chOff x="5570618" y="5289060"/>
              <a:chExt cx="707258" cy="617752"/>
            </a:xfrm>
          </p:grpSpPr>
          <p:sp>
            <p:nvSpPr>
              <p:cNvPr id="98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99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1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06" name="群組 105"/>
          <p:cNvGrpSpPr/>
          <p:nvPr/>
        </p:nvGrpSpPr>
        <p:grpSpPr>
          <a:xfrm>
            <a:off x="1605948" y="4120003"/>
            <a:ext cx="2312134" cy="680172"/>
            <a:chOff x="1119543" y="4135782"/>
            <a:chExt cx="1900377" cy="653107"/>
          </a:xfrm>
        </p:grpSpPr>
        <p:grpSp>
          <p:nvGrpSpPr>
            <p:cNvPr id="107" name="群組 106"/>
            <p:cNvGrpSpPr/>
            <p:nvPr/>
          </p:nvGrpSpPr>
          <p:grpSpPr>
            <a:xfrm>
              <a:off x="1119543" y="4135782"/>
              <a:ext cx="1055171" cy="617752"/>
              <a:chOff x="5577455" y="5261952"/>
              <a:chExt cx="1055171" cy="617752"/>
            </a:xfrm>
          </p:grpSpPr>
          <p:sp>
            <p:nvSpPr>
              <p:cNvPr id="113" name="Oval 131"/>
              <p:cNvSpPr>
                <a:spLocks noChangeArrowheads="1"/>
              </p:cNvSpPr>
              <p:nvPr/>
            </p:nvSpPr>
            <p:spPr bwMode="gray">
              <a:xfrm>
                <a:off x="5925368" y="5261952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1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5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78878" y="5418116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3899" y="5583510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8" name="群組 107"/>
            <p:cNvGrpSpPr/>
            <p:nvPr/>
          </p:nvGrpSpPr>
          <p:grpSpPr>
            <a:xfrm>
              <a:off x="2312662" y="4171137"/>
              <a:ext cx="707258" cy="617752"/>
              <a:chOff x="5570618" y="5289060"/>
              <a:chExt cx="707258" cy="617752"/>
            </a:xfrm>
          </p:grpSpPr>
          <p:sp>
            <p:nvSpPr>
              <p:cNvPr id="109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11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2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69149" y="561061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6" name="橢圓形圖說文字 45"/>
          <p:cNvSpPr/>
          <p:nvPr/>
        </p:nvSpPr>
        <p:spPr>
          <a:xfrm>
            <a:off x="3593959" y="4348428"/>
            <a:ext cx="3086011" cy="1820277"/>
          </a:xfrm>
          <a:prstGeom prst="wedgeEllipseCallout">
            <a:avLst>
              <a:gd name="adj1" fmla="val 69430"/>
              <a:gd name="adj2" fmla="val 5463"/>
            </a:avLst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/>
              <a:t>精準掌握</a:t>
            </a:r>
            <a:r>
              <a:rPr lang="en-US" altLang="zh-TW" sz="2000" dirty="0" smtClean="0"/>
              <a:t>VM</a:t>
            </a:r>
            <a:r>
              <a:rPr lang="zh-TW" altLang="en-US" sz="2000" dirty="0" smtClean="0"/>
              <a:t>用量</a:t>
            </a:r>
            <a:endParaRPr lang="en-US" altLang="zh-TW" sz="2000" dirty="0" smtClean="0"/>
          </a:p>
          <a:p>
            <a:pPr algn="ctr"/>
            <a:r>
              <a:rPr lang="zh-TW" altLang="en-US" sz="2000" dirty="0"/>
              <a:t>快速</a:t>
            </a:r>
            <a:r>
              <a:rPr lang="zh-TW" altLang="en-US" sz="2000" dirty="0" smtClean="0"/>
              <a:t>部屬環境</a:t>
            </a:r>
            <a:endParaRPr lang="en-US" altLang="zh-TW" sz="2000" dirty="0" smtClean="0"/>
          </a:p>
          <a:p>
            <a:pPr algn="ctr"/>
            <a:r>
              <a:rPr lang="zh-TW" altLang="en-US" sz="2000" dirty="0"/>
              <a:t>省時省錢真</a:t>
            </a:r>
            <a:r>
              <a:rPr lang="zh-TW" altLang="en-US" sz="2000" dirty="0" smtClean="0"/>
              <a:t>方便</a:t>
            </a:r>
            <a:r>
              <a:rPr lang="en-US" altLang="zh-TW" sz="2000" dirty="0" smtClean="0"/>
              <a:t>!!</a:t>
            </a:r>
            <a:endParaRPr lang="zh-TW" altLang="en-US" sz="2000" dirty="0"/>
          </a:p>
        </p:txBody>
      </p:sp>
      <p:pic>
        <p:nvPicPr>
          <p:cNvPr id="44" name="Picture 18" descr="C:\Documents and Settings\Administrator\Local Settings\Temporary Internet Files\Content.IE5\LDRGY0SZ\j0441459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33348" y="4377380"/>
            <a:ext cx="528957" cy="43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18" descr="C:\Documents and Settings\Administrator\Local Settings\Temporary Internet Files\Content.IE5\LDRGY0SZ\j0441459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59913" y="4406620"/>
            <a:ext cx="528957" cy="43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81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49" grpId="0"/>
      <p:bldP spid="49" grpId="1"/>
      <p:bldP spid="4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商务人物剪影 商务美女剪影大图 点击还原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86" t="52770" r="10709" b="23615"/>
          <a:stretch/>
        </p:blipFill>
        <p:spPr bwMode="auto">
          <a:xfrm>
            <a:off x="2483768" y="3748236"/>
            <a:ext cx="3666290" cy="276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案例說明</a:t>
            </a:r>
            <a:r>
              <a:rPr lang="en-US" altLang="zh-TW" dirty="0" smtClean="0"/>
              <a:t>-YY</a:t>
            </a:r>
            <a:r>
              <a:rPr lang="zh-TW" altLang="en-US" dirty="0" smtClean="0"/>
              <a:t>訂票網站公司</a:t>
            </a:r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9" t="37259" r="31489" b="29511"/>
          <a:stretch/>
        </p:blipFill>
        <p:spPr bwMode="auto">
          <a:xfrm rot="10800000">
            <a:off x="179512" y="1916832"/>
            <a:ext cx="3240360" cy="3395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9" t="37259" r="31489" b="29511"/>
          <a:stretch/>
        </p:blipFill>
        <p:spPr bwMode="auto">
          <a:xfrm rot="10800000" flipH="1">
            <a:off x="4168206" y="1699291"/>
            <a:ext cx="4508250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9" t="37259" r="31489" b="29511"/>
          <a:stretch/>
        </p:blipFill>
        <p:spPr bwMode="auto">
          <a:xfrm rot="10800000" flipH="1" flipV="1">
            <a:off x="5580112" y="4259612"/>
            <a:ext cx="3464768" cy="235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9729" y="2024844"/>
            <a:ext cx="2736304" cy="2304256"/>
          </a:xfrm>
        </p:spPr>
        <p:txBody>
          <a:bodyPr/>
          <a:lstStyle/>
          <a:p>
            <a:r>
              <a:rPr lang="zh-TW" altLang="en-US" dirty="0" smtClean="0"/>
              <a:t>秒殺型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五月天演唱會</a:t>
            </a:r>
            <a:endParaRPr lang="zh-TW" altLang="en-US" dirty="0"/>
          </a:p>
        </p:txBody>
      </p:sp>
      <p:sp>
        <p:nvSpPr>
          <p:cNvPr id="10" name="內容版面配置區 1"/>
          <p:cNvSpPr txBox="1">
            <a:spLocks/>
          </p:cNvSpPr>
          <p:nvPr/>
        </p:nvSpPr>
        <p:spPr>
          <a:xfrm>
            <a:off x="4499992" y="1844824"/>
            <a:ext cx="3888432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buClr>
                <a:srgbClr val="A63212"/>
              </a:buClr>
            </a:pP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應該要賣一陣子型</a:t>
            </a:r>
          </a:p>
          <a:p>
            <a:pPr lvl="1">
              <a:buClr>
                <a:srgbClr val="A63212"/>
              </a:buClr>
            </a:pPr>
            <a:r>
              <a:rPr lang="zh-TW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余天演唱會</a:t>
            </a:r>
            <a:endParaRPr lang="en-US" altLang="zh-TW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A63212"/>
              </a:buClr>
            </a:pPr>
            <a:r>
              <a:rPr lang="zh-TW" alt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網站</a:t>
            </a:r>
            <a:r>
              <a:rPr lang="zh-TW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流量不預期在何時會增加</a:t>
            </a:r>
            <a:r>
              <a:rPr lang="en-US" altLang="zh-TW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,</a:t>
            </a:r>
            <a:r>
              <a:rPr lang="zh-TW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即便有增加亦不會有爆衝的可能發生</a:t>
            </a:r>
            <a:endParaRPr lang="en-US" altLang="zh-TW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1" name="內容版面配置區 1"/>
          <p:cNvSpPr txBox="1">
            <a:spLocks/>
          </p:cNvSpPr>
          <p:nvPr/>
        </p:nvSpPr>
        <p:spPr>
          <a:xfrm>
            <a:off x="5724128" y="4516759"/>
            <a:ext cx="3168352" cy="186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63212"/>
              </a:buClr>
            </a:pPr>
            <a:r>
              <a:rPr lang="zh-TW" altLang="en-US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合約這樣訂型</a:t>
            </a:r>
            <a:endParaRPr lang="en-US" altLang="zh-TW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1">
              <a:buClr>
                <a:srgbClr val="A63212"/>
              </a:buClr>
            </a:pPr>
            <a:r>
              <a:rPr lang="zh-TW" alt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網站並無爆衝流量，但為求瀏覽品質的穩定，需維持一定服務水平，自動延展服務主機。</a:t>
            </a:r>
            <a:endParaRPr lang="en-US" altLang="zh-TW" sz="18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29184" lvl="1" indent="0">
              <a:buClr>
                <a:srgbClr val="A63212"/>
              </a:buClr>
              <a:buFont typeface="Rage Italic" pitchFamily="66" charset="0"/>
              <a:buNone/>
            </a:pPr>
            <a:endParaRPr lang="zh-TW" altLang="en-US" sz="1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AutoShape 5" descr="data:image/jpeg;base64,/9j/4AAQSkZJRgABAQAAAQABAAD/2wCEAAkGBhQSERUUExQVFRQVFhcWGBcYFxgVFxoVFhgVFBcUFxgXHCYeFxojGRYYHy8gIycqLCwtFR4xNTAqNSYsLCkBCQoKDgwOGg8PGiwkHyQsLCwsLCwsLCwsKSwsLCwsLCwsLCksKSksLCwvKSwsKSwsLCwsKSwpLCwsLCwpLCwsLP/AABEIAM8A9AMBIgACEQEDEQH/xAAcAAABBQEBAQAAAAAAAAAAAAAGAgMEBQcBAAj/xABSEAACAQMCBAMDBggICwcFAAABAgMABBESIQUGEzEiQVEHYXEUMoGRodEjJEJSVHKTsQgYM0RiksHSFSVDU3OCg7PD0/AWFzRjlLLhdITC4vH/xAAZAQEBAQEBAQAAAAAAAAAAAAAAAQIDBAX/xAAqEQACAgEDAwQABwEAAAAAAAAAAQIRIQMSMQRBURMiYYEFFTJxkaHwFP/aAAwDAQACEQMRAD8Ay1aWBSVFO6aA6q0tVrqinlWgEqlOrHXBSw9AKWKnlgr0JqUgoCL08Ul4QMn1qZJb1GuVOKApphvsN6ZaOp7JimHX0oCGUpca06UrgSgHNFOpLXFSuhaAUG3pyOcdqbzSMUA7kk1GnTfepa714wUBXuteSOrL5KPPeuNb+m1ARUkperNdkt8U2RQCwtcYV6M0thQEZxTbLTsjYBNF83JSJGjN1TrVM6unGA5kdWx431YUJ4ds52JJIXE5qCtkboB8jfcbd6RsexzWn8ASJo0SeVgsKosREKHJYyJpOqJjjwgHUdzn0FUHPsSZtWUuS8AZtUYiGdsaQqgHzz37DfekNSM1aLYGFa9TpFdrYHVanA1Rg1PKaAeDU5G1ISpFhBqf3Luf7BUbo66OlLWmoR7nNVeX309fodAkK6SNmHu8jTbQgSIuT4gD796ypo9Wr0OpCbisrGf34FxvvVtANs1UqiqGZicK2kY7/TU6K6BCY7N603o1D8Pm17ml8fdE5mAqsv7jyFL6gYkb7efkMetRZ7jTJ5jG3kc+/em4x/xySUm8N0RRvXQmPhVnLcDxAHdVBOwpNnKOmCNhk+YH76z6mLPZ+WL1Nm/s3dePsh29rqNWS2CAdqbkuQGXc7jywc707NdhN++D6AjI3wwp6gf4Wkpvf+n/AHkgcSQDGBioLXCjuwHxIFfQslmrajJEoi+TskhMUBGldJWLU2kLjyVgV75xtVJacRcXd4y7ygQOLb8Wg6heNwXO7l9KKjZD5OMeWK6nxTFo7hCcBlJ9AQalpFkZo/5k5gduEwTz41H5Oei7QlLlDljO6IqyICR2DDtVrEIXjsrJ47OG4eE3Btnt55FRnVnJUrMOl4VbIYnf7QMxgT66kdOtL9nkUfydJ0NvrluJThYW1IvSGqCJmVmyu7DGQc433qbb2FubyycNCT0bl9Ih6ZYxt4ZSNAVSh23AOaAyGWAjemw4Pvx393xrbOP2o6V0scELs34RYjCrCWRI4W1NuMvrl2OKr+ATjoW/QhhcMii4IW3jKwoCsqsrsXkYtjJOF2294GOXE6gZJA95OKhi4VjgMpPuIzWy2pt14gxTV1oLGZvxaCMAgn52mN2Dy7rpA775qw53XqWVyJDdFOnakERApnWSZApJZRsOoDjSFyBk0BhUkwX5xA+Jx++k9ffHn6efv2r6Xks0i1rFEmegqBFUoGVBMscZMa7LuAPQZ9KGeFRs8l6TDH1JJIwE3tWJe2dnUnTJqkCMdxs2kHNAYdbSqxwCCfjmraHiciAAEYCqgyqnCqzyLjI2IaRjnvv7q0n2oxhbaRlnk6RljjSIdAQmVXdJUCrEJMp0y27nv6CstVajSapgfj4zMuNLkYII7eRY7+u7t39aZ4xxua5EYmfX0l0JsBhdtthv2H1UlkqO61IwjHhAikV6lkV6tAZAp2OkKKkxJQC0bakSzkKVBwDuf/7ThjqZwi9iiLdW3jnyPyxkDGTsMjv2qM1CUou4uinjumUHB2YYOd9vpp9OLOAACNuxwCcfGieLmfhqP1FjjR0zpVYWC6u2+e3c7jPl6VL4dw83a9aOdVWWSRVB1r4jtgAdgM7VMeDtHX1Y8T/sC4uIONRBB1HJBAIz8K7/AIQkJUk/N7bAd6PryC1xHFPc2uYwqsQwZjo2OoOBgtvk5qVwzl6wn1mFo5NOMhdB06s48+2xqpJmZdRrRW3czOUnYk79+9PCVlORgnGN960fiHLtvbmMkL0skyDGAcgAZx3O4OPcKVb2djIrusSFYwSxCHPngLkbnbyq7UzktacWnbszwXz/ANHf+iKjTqx09vD2GNvXtWj8Y4bbraysLdYnXw7hCyse26Eg+mxobtOHggHG5AP171mldHeXU604+6TKdTITkYBxgYGwHuryW7gEZyGG4O+ffv50QfJFUjUNsjIHejGTh0QtsiwZQAPwrFPFsOw1lu58wKu1UZfVarkrk/5Aybn2/ZtTPHkI8e0S6dMhQtlTlWPgXcg+frXl54vlkaVWhDtpy3QjJGlBGNJI8I0gDA27+tXvEeDWsOpnIAHfLkBdsn6fQV3hPA4Jo1coyawpCknIyurB37jf6q1R5twMXvP982kO0PgKlT8nh20MHVR4dlz5D1NM2nOt4hmYTeO4OZHKqXzjT4WI8A07YGO1GEvJ6fO6QaM7KdeSWBIYFfLy399BvGLhBK1vE4t0VXZn05JZNtJJ7DPpUlg1BqRGPFJilvHq8FqzNCAAArMwYk4+ccjud8Z9anXfOl3JIHZo1IikhASNVQRykM4077kgHPu+NO8R4M1pBEk4XryYkyPzCuSpPY41L9vpVnwDhsJRiQsmMEjSM5IGEBO3nVDZAl9oV+ZVl6w1pG0a4jQKEcqWGnGM5RcHy00i25/u4xhBbDwaCfk8eWTABDHHizgZz3ommjtYY3aaGONUbSxKq2Ce265B3PlVcnMHDCwC9E+gEJJz9C1LKDPEeYbiVlfUImUFQbdfk2QxBIbpEauw709dc8Xz2625nPTUg5AOtsduo5JLj1B2PnmiGxsEkkmdk/BawEyWj8GkZbG35WaVJwJJJB01HT0NnLE+LIUbHv2bz9KEspv+9DiI7SRdyd4IzuSzE7jvl2+uop9oV/rV+qoZW1LpiRVDdNoNWAO/TbG/oPSiI8pQ7+Abd/Efq70weAWyx62VQCVAbUdizBQDv6nFWiKV9imuebby4iMM0oeM6fDoQeJSW1ggZDMTlj51FWParziFnAsbdNfECN9RONwMH3n08sVVadqhoiOtRpFqdIKiyCgIbCu0thXqAhoafV6jZpatQEwtUvhXEYYixmgE2QMZJAHfsAw7g43qtWTFdZs0Aazc9QsF0xxLgYwYg4C+QGoEg/TjYUgc+lSNJjAG4CwgEN6jAwPqoZHLNz5W8p/1G+6lry5dfo037NvurGxvuzotRJfpQQcH4NBLDPdXcRKGUMjEblWJU4UHOC7D6qnycTgsZVESfJon1LKVXqO7rtHgEHAyzfWKjXHCpvkkS9C507awCDpGpeyFgSRp2GkjxVIv3Mmnw3JbqRneCJAdMkb+JwNWPDnv5VpRdUjm9SNtyLCbmy0ZYpZZZHTW2gGNdyoI3UKDscHfzUU8nO9noIB758gR8DuMigzmXh801ydMEoUDYkBtttgVLZyd++3pUL/s5Ntpik3Az4T3qJSK5QYV8R4/BLE0Ywq7kIgzl/JmYkdvIY743qHw/wB3b396qV4dokKkEFTjBGD9NXtlDgUUadmnK1SG79yBkdx2oy/wXcS8PVzeOBhToEcWk+ozp1fbQffjatAsAx4YPFsANsf210XDPPPlfuCvH+bIbcBiH1Oe2AMlfI4B27VQSe01UjTpeKXA6mpCqlsbsm/bOdj60jnHGqMnYYfcnbutUQi3I0kYA3IwN89vhj7a4wcpxts9WpGMJUkWNj7RJDddWRWMYjKCJXbTqLBteljgHYjIq3M5aZ7yOyLlEQzNqVox1FVl8LEbkYzgHtQkY8jOkjuNxjscUc8GsZj1ZIpUVY47fEbDUXkMSYwuRkAYrTtI5qrBHjfHnupOoxOR4QvkqjJIG/rUvlTj8dtHKsuti7ZGFDDGN1OWHnUOWxARW/Ld5w59WR9Pby86QtgT2B+qiWCyabCWPnS3yNSuEU5CKgwWwRqYlt9jsMU9/wBvbUNkRy+mOmnf1yDnNC62CFc9aBT5gyAEE9gR5HvUvg9hEs6mWW3ZO5xMAfdjbzOF/wBan2T6JdlzbruJ2ZJTFlWGQBoTTp3UnJy/pmnbbmlp5nWAMscUbZOFG+RoA9ww/wBVMokIkldpkTXgDE0Z8ILHSdYPbalGGLMmmZG1xqBmWJSMdQ58IG2HzWseTPuXCGTzaw2M82Rt/Ip99PQ8bhljVZJ3CqyHSYgM9Ngy7gnbIFUT8OAO89sM7j8MDtnHkN6T8iX/AD9t+1//AFrNI2m+4S8V46kiMqsCMjHmSdQPoNIAH21WodqiQWQwWEsLgfmvqP7qkqdqqIxElRJKkSPUVzVINNXq8a9QFeK6K4KUKAUK9q/6714Gm5FyMUAV2kl/JFLMJLgtEyqYsvGxXTq1Ku2dsbY3x50mDmu7kRjqmKqPJiD9eN6rv+3/ABAbC5Pl/k4vLt+RXf8AvA4hje5OP9HD/crSaRiUWyLLzTclsdab4GR/vo15T42RbMZNbyGUDSxJwh05bJ7ADOwpUHErtLe1aS4la4u5BpjAhULF84uQYichME/rCvc88XmsxGsd1K0r7kMsDAKO5x0vM/uqNtLBqMU5e4IrnjMIVihLsM4UKy5PkMttSzxeDSDkhsZKgN3wPDkjH01nXAucb2ScK8xZdEpxoiG6xSMp2QdmAP0VbHj0oSyZb13klMXVjMcIUamQMgKpnzIyT3rnun5N7NPwyAJgdchDdRpmyWOcppATbsCNOD8KsbW42qq4hcu9xIWOfGfcNu23apdvtSF1ks6vBJvZcitHjttHDF8TZIG22P3VmejW6qPymA+2tU5jt1jt4oxnfH5RxsB5ZxXRuotnGt2pFfJlPPcgjNu2kNpbWQdwQrocEeY27UqP2mSnsY8fqH4fnVznzHyhEH5EQz8WJOPs+2qReGNgHScHONvSuWg2oI9HVRi9R2WnHuapbq2aMsgyyHZSDlWDDufdV7wixV3lcStFKEgEUa75YxKdWTnsNvroOmsivdSPo9d6vPkZklITQCsUTMz6vm9NB+SR9XvrpNtnCCUSE8eIoh6PcDPqRJgn6SM/TVhwYKyghJGIdScaMZjJ9T2JP2VDndTFDpGlcy4HuDLv7s98U/wrjccKFXD5JO6jOx37595rErSwdYbW88CeI8GjlRImSZGQ7FenqbCjv3GACR9BpiLlqONZBifGASW6RwqjVqGPj9lWMfN1uuwE2wC505O2wOSck+803bc5W3zR1nOCT+DLHHqR6VjdM7bdMEOIcLjVYzD1JGlbCh9GCCCdsdj2G9PcZ4e0cgZ1K6hCo3xskKBht6MD9VFz8St54ZJkOgRaULtEpI1dlCsDk/Coc/G0Zhmd3BwQvydH8+w8OTVWpXYzLSb7oGIuGNLb2+FJXRpZgOw+USk7/A1dXnLlugSEiYF3YrhkJY4GRkjYYUfXVw14Fjz1mRd9ugi4J9VI233r1nzTAo8crSN+cUCn39v7Kj1L4RpaO1+5oq4eGQQ4iUTapMSBdSH5ux3xt3+ymJ5FDEJqwNvFjOR37eVEDc3W2NgxOMDw/ZQhExO5861Bt8mNVRXA+5pl6eY0ya6HEaJr1ccjNdoCvWl03SqA7XSK6qZrojPkCfgM0AyY6teWuEC5uY4yPBnVIf6C9x9Jwv01CW1cnARyT5BST+6jPl0LYITOGWZ9wNDkBR81dQUrnuSM1pKzMnSCO1iaTiEtxKpSG3TpQ6vCPzpJAD5ZwAR5Cs74txA3ly8xzhjhB6RjZfrHi/1qu7ziEt1HNHEXled8YKFRHEAS2WxjLYI+mqqzsnXZkYEbEFTUaEWK4dCqOzHYCKbJ/wBk4qabi2MVikcWmVXi6r4yWlEiFjn45GPSmZLZiHGkjMUo3BxvG49Kl/4QeQWcJChYOmuQjgsVdWLk6e5xnf1qUVsizbzSfrt++panAqFHJqdz6u37zUmRtqi4NS5CHkPh4mvFJGUj8TbZHuzRrx9kkuNsBIxkldh6k7fTXuSuGf4PsjLKuHlGrPpkeFT6VScfYJZzysSrSqygjY5cYH7/ALa5dROo7fJ06SG7Ueo+EZmvFlkuDcSqJEeTWUb5pTsqnIO2AvlRMvtHjH83i27fhB6Y/wA2MUJxWvhxjbFNvYj80Z/6x/bXeL2qkcJxU3bL/mLnMXFu0ccKIzMh1B8/NIOCNI2IGO9O3UBnk6cag6UjkwzFcDpoAxK9yO37u9DRtgOwxRDNG7sEjVy2iItoYISBEmCxI3Ub7Z8+1STbEYqOEJmZWji09sy+u/iXLb9snJpmSxyKkll6cWntmXfyJ1Lkj3ZzU+xs2mdY4xlm/wCsmheCBy9ya15MI/Esf+UcDJC+ePefso158mtbC1W2tEWMEble5H9M93J9TvRNbRx8ItCXwXYZz5lvQ1lt4TcF7qfZdWUHq3kMeef/AJ8q1wrOWZMFbiBu2/iwzDPmdwCPPFEfI9xHCzMw/CZwu3aM/O38t9/oqFDblyWPc70mSMxsGHl+7zFYSOryg141aq6kEAq4IOPryPOs6k4ThiPQ4o44RxUSIFOwxj349593pUXivDSDqA39PUffWap2bUt0aYGycNYdq80bKvaiEqCKh3Ntnv2rZkqo1JpbrtUplwKhSy0BGYivU27b16gI+KchiJOBU2Hh+oZxv5VPs7IDy3oBuOyG+PMVJg4VIjO0c8aZUrlbgI2SAQDgg+YOKW7AYFO8NgilRlmYLhwR4gpOMEHf3io3RqKtjNlZXSFWe+DqSTj5WwwASBnxYOceWe1V/Eb64jfS147HWB+DnkIx4fPI7g5oruLW3fGp0ADahhwN8Y9dxVJNwm365fTqwwcMLqMZYY7qU2G3qa5qXdnRwfCKy/4/Os8wFxNgTzKB1n2QNhQBqx5+nkKVJxG4km6Mc8wdkTBa4kVc9JGO5f3k0RcZMNyBriQMvYrdRqTn5wJ0n0B7ZqbwpYYlYKI8vpyWuomxpUIMbD8kVJakUajozk81/JRcLsr1S2u7G66VzdlsMWTy1fm58qIYoD0fFd/hskD8acruAACvbOT76tbWys0DlZ4cyNrOZkODtsN9vor1wtvsElt9O+o9RNRPcHv61iPUtdjpLok83/YI2PD5I9euS3cvkZaVXOpmA1AsMkldh8c9+5b7POVhdTO7kaICAcEMC+NQGe2wwfpFR3lgwwM0B/NwyggADudW5zk527igvl3miS1nZ0dlWTIkUbqy5OMj1A7Eb/QcV0jqN5o5auilhM2/i1/8olEWQI07n8k4/wCu1ZbzrzCtzP0oRiCIkZ8mcbFgPzR9tOc4c3iVVtrRz0ioMzgYLswB0ZO4A7H1OfSqOwtcYrnGDnL1JfRXNQj6cPv5Jdvb7Up7YVJQYpi5kxXpPOS7LlvqZ1t0+2OxznPv2qXNy2SdSzFNlVjo3wqhVB8XbbtTPBeM26iTU5jLY+eR3APzT99TpuOWzKii6UBCPPJYL2BP9tG6Ik2UXMtuLRIwDrCrI+23cqTjetL5ZsoOH2STzupnlUOWU50kjIRPcO3v3rMeabyOQx9N+oAHyc53ZtW/3UxwO+RpI47t5Pk6A40nOdO6xn0B7Z+HrRMko3hBvqbiszzTyCKzgGZGJ0rgemfI4oO5i48lzKBArJbRZWJT84j/ADje8jsDuB780vj/ADG10BDGoitk+bGO7YOQ0h8yDuB5VUqug4pyVJLgubAjFLvIMio9jKPgasSMihSit7swvnyz9XvHvorsr1ZAAzZHcN6+4e/93eh6+tM1Bsr54mxpLp3K+YA3LLjtgb5qMBFxDh2Mldj39xH9n/xVaxyKlX3E2NtlMmN20azkE/laF23G25qsjlqJ2VqhM0VQJrerCRqiyNWiEA21eqSa9QE6GYU8zih2O9NSkvCd80BOuZNqu+XeVIbm1d3B6uWCkE4zpBXIGx3NCM1x3PrRPytzZFbWjBpFEvXDaDnJQlAxG35ur6qMD3J3IsVxaNLcK2vVJpAZlwE8O+O/iDd/LFWXIns1trmyilutSz3OvpYZlGApK+EHDbKW38qs7DnywErRfKESLpEht9JkkZsgbdwN/wDWpzintYsLWSyht0iuIogq9Xt0F2iJTKE6tBbIGNvjXnm5cI60krKhfZRb3cVrJahkImMN6hdn0FMiQAtuCGQqPUSA1295E4UkdxKI5Gjt5DGzCR2yyhdQGDvgtj4g1d2HOlhDe8ReO8Tp3McUiYJx8o0ypIFGNm8MZz/SFDvJPGLM8Jmtrq5WKSSUsQSNeCIzq32OSDUTkhGmD/HOVYGgjuLAsUkcR6HLHBZumD4skYfAI99WXGuTbSKMugc9Fk6o1tuhHiPuxkNt6Yq3seOWECxwRzBo48v1DuC2dXcAAsWOrYYGmoEHO1vJLPHKscUThh1M/wApjwDV4fNdxudq7pmGipflGBJXkJPyYRhlGok6j38XcgAZ9+v3UPW9tqkAUHDMAq9zucBfefKiNuIwfI44+srOkgBXPeMSHBO3bTg1K4Fxi2jiXIiEiknU+5LDBDLjGlc9hv8AGtOSMRjJ8FK1iY2AZSD5gjGD5j6O30VYRMAKkyc4xFmboRF2bOruCTuSdXnmnbzj0LwMGWDWcaRGCXDfrA4UevfPbHnTAz3RePw5Mf8Ag7obd9WR/wCymeXOF28kWqVw8jIfwelgE309QEd9t/pp824x/JcS7d87f+yqrl2BNCMJHEhTUSHGRkggMp9+SBjyPrUdlVFlZ8qWWiUdXrM2BqMbDpDJ8QA75xj12oci4HaxSSJLIHAKaDq0FlYd9jt7/SrsLFETibpt5kPGGYYOWI82Oo7486oOB8Oia+aMeKMAkZ0v5Kd9sHfIrKu8mntrBaycJssAxkt66X1AfTmmY+G2pwcHTvklsAfSDUe55lEWqKJAmHK/MGnUCys2xHfC4GPI7moFnx8pF0iMr+pvjUSQcnfu31itJtkaUeS4lsbf5sRBZiAvjyMlguCSd+/0U6/JM+Tnpk7j54xtVbzVCkKQhBgsofVgA9uxwBncj6qa5LL3N0VkZmRInfGogalKhc4O/c7GlkoNrDltEsWjeNDcMWbWrb5AOgZ7AVWR8tzqN+n9Dg1Ei4KxMhW5mTxumlSCNIYjHiGT23NRrzh7xxM4uJdSDIBIHnjO3YVhXdnRpUo+CXwzh/yhnXOnQMn1znTj66TNfx2drKiR6ri5jZeqcHRERgqg8jv39aa5UuzF1ZGbUZI1I2bGonWdbYwP31C4RJGvUFzEkrO5KtiQyRr56QyeBTnO+2N/fWnZlV38l5b2ZvbO2TqCNYlAK6Sx1Aad9x76ERJgkHyJH1bVP5a1QdXLJhmGkDqP6nSCAMnBHbPaqK7UpIRnJ7nuMZycEEZB91IiWXZMmnqIZsmm3c4rkJFaMiy1errMK5QFcDSgabFLFAdZqPPZ1bRvZ3CyAFWmKknvho4h38u9ATCrXhfMwgtJ7cxsxmLEMCAFyiJ8fyc1GVcmk8u8oRJai2nVXVZixOMlkEnUQHbO405HxFWHD+cY7nikvC3tYjbBHUeHJyiBmyuMAEEgY32FZ1F7UJRbomgmdCuZCRpbSRnI75K7H3mrC39qcEbtPHZYunXSXOjft3YeIjYeXkK4zg2dE1VBdyFyrFbT31ozo6zBumhALqELrnJ3J0vHn6KnXnKkQsrK2IUyWrQSOQACxUHWT5kE571i3BObJIb8XjHW5ZzIAcag4IZRnsMkbe6iNfah+NSzNExSRI1VNQypjLHPpvqP2VPTneWXdDkIjAr8TZiUCrGUWPG5wVy2PLdj9VN8F5e6VzPIzRsH1YUA5XL6h7thttQPwTmPpXbXDgtq15GQPnnI3PpjFO8H5oSC4mnEeoS6tlIyMtq79jXZLBzbTZoMKN0YdAhHgXOsH80dsU9w7hstxA7Rx27yiVtnz09m0k5Ck9h6UCy882rxxpPamTpgAatBGQACRk+6ucT55iksZLSCBoQzo6MCoC6XVzgKfMg9vWsyusGo7byaYeXrf5Xo6cZlEAeRdPh3bwEZGO6v9VC/PlxIlqkbrbASzRrmHIYEEv6dvDg/GvW3tmjIjMtrI0ywiJ3UphjtqOCc41AkfrUK8Y45ZyR6YLIQvqVg2EBwrBiuVJO4GKmnuWGWe1q0GUNuCdJlnDb+EyHcDGWXO5XJxmmeEpGquItJ0SFXB7+HY6s+eB+6h2L2i6Mjok5P542G2w8Pbb7ai8L53ELzHo560nUwGxjKhcdt+2fprocsBHwe+hvHkZYmXSmrLooyTsB76H+BXLrO8kcZYnUMLpGNZyMatu1WD8+5BxEVJGNWpdgfLdcVSWfHmiL6FGHIO+5wOwyPtpmypJL5sIobTVERKkivqZvnKCcs75wBt/KEbfmjek8EsAkWoo5lxkjUN8MWC48sgAfTUB+c52AwEGPTP30gc1zAgnSceucfZVwlgy7byx7j7SzYZ42URrjB04UHHpv3x3oh5A4cLe0mu5RpDghc7Ziiy8jjO2CQF+qhi85hklUqVUBhg4z6g5799hU/mPnJru3WAIIhhVcLspVMaEQeS5Go+px5CsvikbXKb7ARcrJO8kmliXZmOATgsS2NvjR3xlivD21D/JJucZ7r4fXtVRwm/wDkyMAgJJzk7jtjGPjSLzmTKPqQFyylSf5NQhB0lD3U4ORnfNX4J3thPY8Oa24WLi60jMWpYtJB0Y0RaiTuzkjbA2zVDypdQzrKLmURyE+E6mUEYGou7PkKO2PQelRebeeJeIhFICIPEyqcq0nYH3Ko2A95NVNkCmfMHy3G/rtUS5LhUgs5cjklaYnSgiLaT038SqRhlBbw5wDmhOS5LMWxj6zn3ksSSfpooPOwBcrE+p10nUwK47bYoaMRI2FO47DMj00s2KdmhIGTt7qaNtkZzWjI6bqu1D7V6gFinBTYpYoDrUb8o8mwSQpPKOoWyQrfMAyR838rt55oIarHl7iEpurWIyP0xKMJnw7knt57+tAF3PHL9vFZO8cESMGjwyoqkZdQdwPQmo/InIsckS3FwuvXvGh+aF7BmH5RPfB27Vd+0df8XS/rRf7xKH+De1BILeKI27MY0VMh1AOkAZ33FUBx/gizl1RdO3cr85AEJX4gbrWa89cmiykRo89GTIAJyVcb6MncgjcfA057Lbd5OJGQA4VZGkPkOpnSCfPJ/dRX7YcC1gHmZ+3uEUuf3j66AovZLwtZLidnUMEjUAMARl2O+D54T7aafl8X3F54kwkaudRUDwpGqRkKOwYsCPjk0Sexq2xb3Ep/KlCg+5EB/exoM5R54FndXFw0bSifUcBgpGZGkB3/AFqA1q35csbNADHBGDhdUmnLHyy77saqObvZlBPEz2yLFOAWGgBUk8yrAbb+TDcH13FZ1z5zgOJPCVhZBGGUKSHLM5XGAPPYD6a3LlSyeKyt0lBEiQoHBOSGCjIJoDKPZhyTBerJLNqKxuECA6Qcqr5YjfzxgEeea0a85HsRE+LS3BCNgiJMjCnBBxnPvrBn45MiTJFM6RSO7MEbSG3OkkjftivpUx/in+w/4dQHy7CmVB9w/dVpy5wB7u6jgQ4Lndu+lBuzfQPtIqBajwr8B+6r3k/mUWF2LhozIAjppBCnx6d8nbbT9tAbRZ8qWNlFkpEoGAZZdJJPvZ/X07VE5h9n1tdRlokSOUjKSIAAT5aguzKazH2ie0ReJRxIsLRLG5c6mDZOnSAAPia1v2ZcNlh4XbJMGV9LNpbOQruzIDncYUjby7UBk/K3KrXF18nOV06jIfNQh0sB78kAfXWsR8BsrVACkKA4GqTTlj72fuazfh/PCWXE75+mZVeWRBghcaZWORnuO4+iq3nznAcReErEyCMMoUkOWaQrjAHntj1OqgNF5n5BhmjZ4UWOUDI07K/npIG2/rWWpa5Patz5XsXisbdJciRIYw+Tkhgozk1iEdxl3OcguxB92TigPLbF3WNRl3IVR7ycCtM4TyXbWseXVHYDLySAEe/GrZVrOrDjYgnjlK6um2dPYny7/TVjzV7Qfl8HyWK3kDyOmPEGJ0sG0ADuTigDS/5VtLpNQSPceGWMKCPgy7Ee6s+4Ty31L97SUkCMMSV21AacYz2BDA0cezTgk1vauJ0MZeUuqE7hdKDcDtlgTj30Bc9cUePikzwSFGVUjLLsc6QWXP1fV7qoNCi5TtUAAgjOPNlDH6S2SazzjOlLmZVAAVyABsB7hRx7OGZ+HxsxLMXlySSSfwj9ydzWdc0Z+W3I/wDNO/0CoBMuGqHLtSWBA2pEjYoCK53r1PZr1AMClA0gGlUAvNT+Wh+PW3+mX+2q7NWPK/8A461/0y/20BpntLT/ABbL+tF/vUrJeH8OeeRIol1O5wo8veSfIAbk+6tg9py/4sl/Wi/3qUj2XcprDAty+DLOoYH8yJt1Qe87E/QPKgLvl7gUXD7XTkAKC8sh2ywHicnyG2B6ACsd515rN/caxkQplYl9x7ufe23wAHvrUvaBy7e3qrDbmJYO8mp2VnbyXAQ4Qd++5+G+Yc0ci3PD4lln6RVm0DQ5Y6tLPuCo2wpoDROU/wAW5eeXzMU8o8t2L6f7KxyGHYCtp50i+S8vJF5mO3h+OSmofUGoE9nPKYv7rQ5/BRKJJR5spOFQfE9z6A+uaAJ/ZHyDqK3067D+QU+fl1j/APj9J9Kufazzv8miNpC34eZSHYHeOJtifc7dh6bmtBu4ZEhYW6IZAuI1Y6Uz2XJAOFHuHlWL3PsY4pLI8sj2zyOxZmMr5LH/AGew8gPIAUBnEyeA/A/ur6qMf4mf/p/+HXy1eoQrg9xqB+IyD9or6vMf4n/9v/w6A+T7NPCvwH7qdeKirlD2Z3l9ax3EHQ6bZUa5GVsoSh2WNtsg+dOcA5KafiXyGUhGQsZipz4I9OrQcbk6gAdu+fLFAWXsj9nvymUXc6/gIm/BqRtJKv5X6qH6z8Nzz2o89Dh8HTjIN1MCEHfQvYyt8OwHmfgaOIrEQQiOBFAjTTGmdK7DCrkA4HvxWKcY9kHFrq4eed7VpJDk/hZAAPyUUdLZQNgKAzKGI9zk+/zJ9T761j2Rcia9N9MvhH8gpHc9usfd5L9J9KH+SOQzdcRe2n0hLYkzgHOrSxQRqcbhmByfQep23y+hdIWFuiGRVxGrHQgIGFBIBwo9w8qAzz2p85fJ0+SwH8PKvjIO8cR2z+s3Yem5rKLaEKAPd2ovufZBxaSR5ZHtnkkYszGV8lj/ALLYeQHkABVHy1ypc3rypB0tUOnX1HKAai6jBCtndGoCiuUOaf4Lci2uYZiCwjcOQO5x3AojXllrHiNql6IirupIDF0KsSg1alH5WD28q0XnTkKOe1dLaGFJsqynSEzggldQG2RkUA9yzzHHfQmWMMulijK2NSsADjYkHYg7HzrHOauAi3vZ0BJBbWuTk4k8e5Pc5J3rWPZzypLZWzpNp1ySmTSp1aRpRACfM+HO3rWce0O7V+IzaTkLpQn+kqjP27fRQBt7OY/8Xx/rS/7xqzfmkfj1z/pT+4Vpvs0XPDo/15f949ZpzXJi/uR/5p/cKAqiv1U061Ipl6AYKmvUkmuUAwKUDXunXdNAepyw4l0Jo5gATG4cAnAOPInypvFaHwMwR2MUkyoBjBYoDuXKgk47e80BUcwe0p723aAwIisVJYSFj4GD4xpHcjFTOF+2J7eGOH5PE3TRU1dUrkKMZxpOKJoBbdURaYtbLrUaBuvbIOMH4VIgvbHpNNiHpo/Tc9MeF9Wghhpyu/mdsb9qAHl9u7/osX7Y/wByqPnH2mHiMcUTwxxpHKJDiQuWwrKU3UAAhjvWrwJZ9ZYTHD1HTWg6a4ZQcEqcYY+4HNPQcQ4b0Xn0wdOKTpSHojKOGCEOunKjJByRjG/begMr549py8RgjhWLoiOQOSZFbVhWQLgAfnZ+iq3krnw8NlkkREl6iBCGfRjSSwIIB9a+goksBNHAY7fqyoZI16SYdFxkq2nBO+cA5xvTZ4lwvoSz6IOnBIYpT0ATG4cIQ66NSjJzkjGN+29AZkP4RUn6HF+3b+5S1/hFyfokP7dv7lam54cJ4oDHbdSdGkiHSTDquM6G06ScHOM5xk+VMfLuGdGabRb9O3do5T0BlGVtJDLo1AeecYxv23oD5jnnR9RLrlyxOCO7Ek4+k1pL+3+To9L5ND/J9PV1m/N06saPszWyvwu06ZkEFuy6dQISPBGMjDEYwfXtvQPc8/2KdMf4Oy7xdTSVtUC+N4ypZ3AJDIdxkYINAAHJPtifh1mlqsEUqoXIczFCdbF8EBT2J9ar+F+0YwcSk4h043eXqAx9TSoEmjs2CTjQPLfftWp8V53sLaC2lmsYwbgsdCrDLoijbEkpeMFWCjB0g53x5GpfB+a7C4uGhFiyjw9KQ2jBZdS6j3jHTwdvFgHyNABv8YyT9Eh/9Qf+XXf4xsn6JD/6g/8ALq2u/anw6OXptw0jSWWXVHbK6Mv5OnUcnPfcYqyu+eOHRwW8zWJUXMgWNTboSY9tUwMYcFQDkDOTg4G1AZby77UntL25uxFFI10SWTqFQuXLjScEnGcbj6qJ/wCMfJ+hxftz/wAuiWz9o3CZLtbcQQhXkMayFIx4tCMuUK6lDMxTf8pCKmyc3cN6yxLb25/GzaszLCoGIjL1VxnUm2nJxvQAev8ACJkO3ySH9u3/AC6HOTefW4fJPIsUcpuNOQZCgGlpGyCFOd5D9QrT7Pm2yks4roWMTCSYxNGiwM6eN4w5BwWBKg7DOGzVMvtOtWcRjhJ6mFOjTFrGttAXTpzqB7jywaABucOb24jIsjxpFpTRpVy4IyTnJA9fSrbgPtintkEcyLcIuwYvokAHYE4If4nB+NGfNnOfDLJxG0cLuJAkiokeuMEZ1lSBqHbt61G4xzJw5LSS5iW3mWMhcKqDLnHgBK98HOPdQArxz21TzIUt4lgzt1C/UcfqjACn3nPwoGRc7kkk7nJycnuSfM0f8S53tEkdFtFZUcJrUR6Tq04YbdvEKRxjmuzhuGiMIIQeN1jUhX76cYydsZPYZFAVnL3tIksrdYFgSQKzsGMhU+Ni+MBT2zQ1xHiDXE8kxAUysWIG4GfIE9+1HPB+KQXDFOgEkClirIvzdWkEHG+aDeOkLczAAABzsNgO1AQml8qbZq80w8qUi+tAMk16ndArtANK/wAKcDU3HUiNRQDMrij/AINcBeGxkxmXKlemBq1FmIAPoN9ye1AsqVbcP52lgiWJYo2CjGSzAncnsB76Auo+By9OK1APUDdbq76LZNW0cT93bYjGfPfbFWdrE/Wmu+jII9HQ6QX8JdtnQJJUxhFydjjONzgbVQRe0iYf5GP+s33VIT2qTj/IRf13+6qC9Tl2fow2QB6pfribfp2ceraOGTu7DdQufPfAwKtILd/lE9/0JREqfJ2hCZlvnB6YkljxpRAx2bAONyQu1C8ftiuB/Nof67/dUmP223I/msH7R/uqAIjyrc/JoLBUJmeU3CzeLo8PjDA6IZNmdxnSqZ3yc4WrRoJPlU1/0ZhDFGbZoxHmbiEgPTDyRY0qgbs2AcEnIWhJPb1dD+aQftJPupZ/hAXX6JB+0f7qAt7jlO5NrFYCL8NNKblJPF0eGxhgdMUoIZ5BnAUHByeyirP5PILqW/6M4igiNu6CPM/EHGI9UkWMBA3ZsAnJOy0Kfxgrr9Eg/aP91cH8IK6/RIP2j/dQGgctcBa04bOt2VEbiWQ2+OtFbxMCegoOTIAO47Z2AxWIWaFenqMUMkQRLZrgGERR65pXeeNoyJC6uB4dW7g522MP4wN1+iQftH+6uN7f7k97O3/rv/doAe5kt1nsbQwjEdvZ3CsC2pCyTJFrR1jwzyOc428vm70ScpcaeG/tp9MpF+blERmcAIssKK+g5ClQkjYwPnd+1I/jAXP6Jb/13+6uH+EHc/okH9d/uoCgjjkmQ3DQzO0y9dzFFPokdy2oL0gyahpGdRUbj6Le8v55OHWDQs7CG6njiEMUhPTiIjWQMgYjEZYDYkmTPkafT+EFc4wLO3A9Nb/dXB/CEuRsLOAfB3+6gKHlHQOIxOkUyQrcyEq5uyya1tjpk6aFS2Q3c+L8vChSbW94TbLc3Spbxa4OIs4U2cs0Rh6IXonoRtga21adu2akr/CEud8WcAzv89/r7VwfwhrkZxZwDPfxv91AcuuHwwcFhRE1Xa3gZSLOVWeRWabtJGH0LF3IB2TFC9qkC3oy6+ExS5/Bh2kE7Slf5TGfLA3we1Fifwg7o/zSD9o/3V6T2+XJ72dv/Xf+7QC/ahx6KV3SO6bKzRaofkbHSY3Gt+sU8WMZxnfGKdv3N/YSQWzLeSGRdTyQ/JRGp8QfSyeLGnG2/iqtl9vNwf5rB/Xf7qiS+2+c/wA2h/rv91AC9+kqSSmRdLKSd004xkKFJjBOplwuQM4Ppu7zNB+N3DEEkAgtpY7/ACTG504GWPr9HnVxJ7Ypm720P9ZvupmT2pzN3gi3/pN91AP8hIFmlGBkxRnKlcYywAwI0wfr8t6GuYH/AB24/wBIf3Crg+0qXv0Iv6zfdQ5cXPWmeVhpZ21YG4HbbegPKu9SCa8Y689AJJr1Nlq9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7177" name="Picture 9" descr="http://tu.amoyxm.com/2012/10/5d06027842b649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1" t="24163" r="21449" b="12777"/>
          <a:stretch/>
        </p:blipFill>
        <p:spPr bwMode="auto">
          <a:xfrm>
            <a:off x="625326" y="2883019"/>
            <a:ext cx="2348731" cy="213397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7567613" y="1007408"/>
            <a:ext cx="1527943" cy="1912055"/>
            <a:chOff x="7404795" y="834589"/>
            <a:chExt cx="1527943" cy="1912055"/>
          </a:xfrm>
        </p:grpSpPr>
        <p:pic>
          <p:nvPicPr>
            <p:cNvPr id="4098" name="Picture 2" descr="http://image2.sina.com.cn/ent/v/p/2005-11-12/U1343P28T3D894596F326DT20051112214109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60" b="35422" l="22182" r="467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93" r="51858" b="53407"/>
            <a:stretch/>
          </p:blipFill>
          <p:spPr bwMode="auto">
            <a:xfrm>
              <a:off x="7404795" y="1366620"/>
              <a:ext cx="1271661" cy="1380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橢圓形圖說文字 4"/>
            <p:cNvSpPr/>
            <p:nvPr/>
          </p:nvSpPr>
          <p:spPr>
            <a:xfrm>
              <a:off x="8028160" y="834589"/>
              <a:ext cx="864320" cy="786030"/>
            </a:xfrm>
            <a:prstGeom prst="wedgeEllipse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600" spc="-15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8040625" y="965994"/>
              <a:ext cx="8921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1400" b="1" spc="-150" dirty="0">
                  <a:solidFill>
                    <a:srgbClr val="FFFFFF"/>
                  </a:solidFill>
                </a:rPr>
                <a:t>嘖～這樣看不起偶！</a:t>
              </a:r>
            </a:p>
          </p:txBody>
        </p:sp>
      </p:grpSp>
      <p:pic>
        <p:nvPicPr>
          <p:cNvPr id="4100" name="Picture 4" descr="https://encrypted-tbn2.gstatic.com/images?q=tbn:ANd9GcQJRFKdRrzuMlffcYb5nT7E0tUNg9YiRg2xtPqZzwtporsUfqM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61" b="88417" l="14359" r="89744">
                        <a14:foregroundMark x1="33333" y1="14286" x2="33333" y2="14286"/>
                        <a14:foregroundMark x1="35897" y1="12741" x2="35897" y2="12741"/>
                        <a14:foregroundMark x1="34872" y1="9653" x2="34872" y2="9653"/>
                        <a14:foregroundMark x1="61026" y1="12741" x2="61026" y2="12741"/>
                        <a14:backgroundMark x1="20513" y1="28958" x2="20513" y2="28958"/>
                        <a14:backgroundMark x1="79487" y1="13127" x2="79487" y2="13127"/>
                        <a14:backgroundMark x1="42564" y1="51351" x2="42564" y2="51351"/>
                        <a14:backgroundMark x1="83077" y1="16988" x2="83077" y2="169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442"/>
          <a:stretch/>
        </p:blipFill>
        <p:spPr bwMode="auto">
          <a:xfrm>
            <a:off x="1478632" y="3450955"/>
            <a:ext cx="1857375" cy="161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橢圓形圖說文字 16"/>
          <p:cNvSpPr/>
          <p:nvPr/>
        </p:nvSpPr>
        <p:spPr>
          <a:xfrm>
            <a:off x="742950" y="3687787"/>
            <a:ext cx="978098" cy="874688"/>
          </a:xfrm>
          <a:prstGeom prst="wedgeEllipseCallout">
            <a:avLst>
              <a:gd name="adj1" fmla="val 71737"/>
              <a:gd name="adj2" fmla="val -15054"/>
            </a:avLst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FFFF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 spc="-150" dirty="0"/>
          </a:p>
        </p:txBody>
      </p:sp>
      <p:sp>
        <p:nvSpPr>
          <p:cNvPr id="18" name="矩形 17"/>
          <p:cNvSpPr/>
          <p:nvPr/>
        </p:nvSpPr>
        <p:spPr>
          <a:xfrm>
            <a:off x="840618" y="3857292"/>
            <a:ext cx="8921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400" b="1" spc="-150" dirty="0">
                <a:solidFill>
                  <a:srgbClr val="FFFFFF"/>
                </a:solidFill>
              </a:rPr>
              <a:t>歹</a:t>
            </a:r>
            <a:r>
              <a:rPr lang="zh-TW" altLang="en-US" sz="1400" b="1" spc="-150" dirty="0" smtClean="0">
                <a:solidFill>
                  <a:srgbClr val="FFFFFF"/>
                </a:solidFill>
              </a:rPr>
              <a:t>勢</a:t>
            </a:r>
            <a:r>
              <a:rPr lang="en-US" altLang="zh-TW" sz="1400" b="1" spc="-150" dirty="0" smtClean="0">
                <a:solidFill>
                  <a:srgbClr val="FFFFFF"/>
                </a:solidFill>
              </a:rPr>
              <a:t>,</a:t>
            </a:r>
            <a:r>
              <a:rPr lang="zh-TW" altLang="en-US" sz="1400" b="1" spc="-150" dirty="0" smtClean="0">
                <a:solidFill>
                  <a:srgbClr val="FFFFFF"/>
                </a:solidFill>
              </a:rPr>
              <a:t>人帥真的有差</a:t>
            </a:r>
            <a:r>
              <a:rPr lang="zh-TW" altLang="en-US" sz="1400" b="1" spc="-150" dirty="0">
                <a:solidFill>
                  <a:srgbClr val="FFFFFF"/>
                </a:solidFill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4436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16173"/>
          </a:xfrm>
        </p:spPr>
        <p:txBody>
          <a:bodyPr/>
          <a:lstStyle/>
          <a:p>
            <a:r>
              <a:rPr lang="zh-TW" altLang="en-US" dirty="0" smtClean="0"/>
              <a:t>合約這樣訂型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628296" y="1585286"/>
            <a:ext cx="3017520" cy="542395"/>
          </a:xfrm>
        </p:spPr>
        <p:txBody>
          <a:bodyPr/>
          <a:lstStyle/>
          <a:p>
            <a:r>
              <a:rPr lang="en-US" altLang="zh-TW" dirty="0" smtClean="0"/>
              <a:t>SLA</a:t>
            </a:r>
            <a:endParaRPr lang="en-US" altLang="zh-TW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5431125" y="1568246"/>
            <a:ext cx="3014708" cy="542394"/>
          </a:xfrm>
        </p:spPr>
        <p:txBody>
          <a:bodyPr/>
          <a:lstStyle/>
          <a:p>
            <a:r>
              <a:rPr lang="en-US" altLang="zh-TW" dirty="0" err="1" smtClean="0"/>
              <a:t>hicloud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CaaS</a:t>
            </a:r>
            <a:r>
              <a:rPr lang="en-US" altLang="zh-TW" dirty="0" smtClean="0"/>
              <a:t> API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11148" y="2127096"/>
            <a:ext cx="3391224" cy="3246120"/>
          </a:xfrm>
        </p:spPr>
        <p:txBody>
          <a:bodyPr/>
          <a:lstStyle/>
          <a:p>
            <a:r>
              <a:rPr lang="en-US" altLang="zh-TW" dirty="0" smtClean="0"/>
              <a:t>CPU </a:t>
            </a:r>
            <a:r>
              <a:rPr lang="zh-TW" altLang="en-US" dirty="0" smtClean="0"/>
              <a:t>每日平均使用率大於</a:t>
            </a:r>
            <a:r>
              <a:rPr lang="en-US" altLang="zh-TW" dirty="0" smtClean="0"/>
              <a:t>60% </a:t>
            </a:r>
            <a:r>
              <a:rPr lang="zh-TW" altLang="en-US" dirty="0" smtClean="0"/>
              <a:t>持續</a:t>
            </a:r>
            <a:r>
              <a:rPr lang="en-US" altLang="zh-TW" dirty="0" smtClean="0"/>
              <a:t>1</a:t>
            </a:r>
            <a:r>
              <a:rPr lang="zh-TW" altLang="en-US" dirty="0" smtClean="0"/>
              <a:t>天</a:t>
            </a:r>
            <a:r>
              <a:rPr lang="zh-TW" altLang="en-US" dirty="0"/>
              <a:t>，</a:t>
            </a:r>
            <a:r>
              <a:rPr lang="zh-TW" altLang="en-US" dirty="0" smtClean="0"/>
              <a:t>需</a:t>
            </a:r>
            <a:r>
              <a:rPr lang="en-US" altLang="zh-TW" dirty="0" smtClean="0"/>
              <a:t>scale out</a:t>
            </a:r>
          </a:p>
          <a:p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4"/>
          </p:nvPr>
        </p:nvSpPr>
        <p:spPr>
          <a:xfrm>
            <a:off x="4751054" y="2081668"/>
            <a:ext cx="4418063" cy="4173026"/>
          </a:xfrm>
        </p:spPr>
        <p:txBody>
          <a:bodyPr>
            <a:normAutofit/>
          </a:bodyPr>
          <a:lstStyle/>
          <a:p>
            <a:r>
              <a:rPr lang="en-US" altLang="zh-TW" sz="2000" dirty="0" err="1"/>
              <a:t>createLoadBalancerPolicy</a:t>
            </a:r>
            <a:endParaRPr lang="en-US" altLang="zh-TW" sz="2000" dirty="0" smtClean="0"/>
          </a:p>
          <a:p>
            <a:r>
              <a:rPr lang="en-US" altLang="zh-TW" sz="2000" dirty="0" err="1">
                <a:solidFill>
                  <a:schemeClr val="tx1"/>
                </a:solidFill>
              </a:rPr>
              <a:t>GetInstancesStats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lvl="1"/>
            <a:r>
              <a:rPr lang="en-US" altLang="zh-TW" sz="2000" dirty="0" err="1" smtClean="0"/>
              <a:t>runInstances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replaceLoadBalancerPolicy</a:t>
            </a:r>
            <a:endParaRPr lang="en-US" altLang="zh-TW" sz="2000" dirty="0" smtClean="0"/>
          </a:p>
          <a:p>
            <a:pPr lvl="1"/>
            <a:r>
              <a:rPr lang="en-US" altLang="zh-TW" sz="2000" dirty="0" err="1" smtClean="0"/>
              <a:t>StartInstance</a:t>
            </a:r>
            <a:endParaRPr lang="en-US" altLang="zh-TW" sz="2000" dirty="0"/>
          </a:p>
          <a:p>
            <a:endParaRPr lang="en-US" altLang="zh-TW" sz="2000" dirty="0" smtClean="0"/>
          </a:p>
          <a:p>
            <a:r>
              <a:rPr lang="en-US" altLang="zh-TW" sz="2000" dirty="0" err="1">
                <a:solidFill>
                  <a:schemeClr val="tx1"/>
                </a:solidFill>
              </a:rPr>
              <a:t>GetInstancesStats</a:t>
            </a:r>
            <a:endParaRPr lang="en-US" altLang="zh-TW" sz="2000" dirty="0">
              <a:solidFill>
                <a:schemeClr val="tx1"/>
              </a:solidFill>
            </a:endParaRPr>
          </a:p>
          <a:p>
            <a:pPr lvl="1"/>
            <a:r>
              <a:rPr lang="en-US" altLang="zh-TW" sz="2000" dirty="0" err="1"/>
              <a:t>StopInstance</a:t>
            </a:r>
            <a:endParaRPr lang="en-US" altLang="zh-TW" sz="2000" dirty="0"/>
          </a:p>
          <a:p>
            <a:pPr lvl="1"/>
            <a:r>
              <a:rPr lang="en-US" altLang="zh-TW" sz="2000" dirty="0" err="1" smtClean="0"/>
              <a:t>terminateInstances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replaceLoadBalancerPolicy</a:t>
            </a:r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1128770" y="4276489"/>
            <a:ext cx="3384376" cy="1842519"/>
            <a:chOff x="1835696" y="4250777"/>
            <a:chExt cx="3384376" cy="1842519"/>
          </a:xfrm>
        </p:grpSpPr>
        <p:sp>
          <p:nvSpPr>
            <p:cNvPr id="55" name="圓角矩形 54"/>
            <p:cNvSpPr/>
            <p:nvPr/>
          </p:nvSpPr>
          <p:spPr>
            <a:xfrm>
              <a:off x="1835696" y="5336603"/>
              <a:ext cx="3384376" cy="746739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1837692" y="5336603"/>
              <a:ext cx="2444280" cy="75669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2733734" y="5402197"/>
              <a:ext cx="707258" cy="617752"/>
              <a:chOff x="5570618" y="5289060"/>
              <a:chExt cx="707258" cy="617752"/>
            </a:xfrm>
          </p:grpSpPr>
          <p:sp>
            <p:nvSpPr>
              <p:cNvPr id="240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241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2" name="群組 251"/>
            <p:cNvGrpSpPr/>
            <p:nvPr/>
          </p:nvGrpSpPr>
          <p:grpSpPr>
            <a:xfrm>
              <a:off x="4368798" y="5346557"/>
              <a:ext cx="707258" cy="685464"/>
              <a:chOff x="5570618" y="5221348"/>
              <a:chExt cx="707258" cy="685464"/>
            </a:xfrm>
          </p:grpSpPr>
          <p:sp>
            <p:nvSpPr>
              <p:cNvPr id="253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25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7" name="Picture 7" descr="D:\Dropbox\Template\icon\PNG\add_48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5280" y="5221348"/>
                <a:ext cx="252596" cy="2193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" name="Oval 15"/>
            <p:cNvSpPr>
              <a:spLocks noChangeArrowheads="1"/>
            </p:cNvSpPr>
            <p:nvPr/>
          </p:nvSpPr>
          <p:spPr bwMode="gray">
            <a:xfrm>
              <a:off x="3075218" y="4250777"/>
              <a:ext cx="707258" cy="61775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34" name="Picture 16" descr="light_shadow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3082055" y="4276489"/>
              <a:ext cx="518099" cy="38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文字方塊 34"/>
            <p:cNvSpPr txBox="1"/>
            <p:nvPr/>
          </p:nvSpPr>
          <p:spPr>
            <a:xfrm>
              <a:off x="3179369" y="4823998"/>
              <a:ext cx="588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4C1304"/>
                  </a:solidFill>
                  <a:latin typeface="微軟正黑體" pitchFamily="34" charset="-120"/>
                </a:rPr>
                <a:t>SLB</a:t>
              </a:r>
              <a:endParaRPr lang="zh-TW" altLang="en-US" b="1" dirty="0">
                <a:solidFill>
                  <a:srgbClr val="4C1304"/>
                </a:solidFill>
                <a:latin typeface="微軟正黑體" pitchFamily="34" charset="-120"/>
              </a:endParaRPr>
            </a:p>
          </p:txBody>
        </p:sp>
        <p:pic>
          <p:nvPicPr>
            <p:cNvPr id="36" name="Picture 10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66248" y="4448457"/>
              <a:ext cx="354276" cy="227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7" descr="D:\Dropbox\Template\icon\PNG\add_4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992" y="4513348"/>
              <a:ext cx="252596" cy="21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群組 37"/>
            <p:cNvGrpSpPr/>
            <p:nvPr/>
          </p:nvGrpSpPr>
          <p:grpSpPr>
            <a:xfrm>
              <a:off x="1979712" y="5401097"/>
              <a:ext cx="707258" cy="617752"/>
              <a:chOff x="5570618" y="5289060"/>
              <a:chExt cx="707258" cy="617752"/>
            </a:xfrm>
          </p:grpSpPr>
          <p:sp>
            <p:nvSpPr>
              <p:cNvPr id="39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4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3" name="群組 42"/>
            <p:cNvGrpSpPr/>
            <p:nvPr/>
          </p:nvGrpSpPr>
          <p:grpSpPr>
            <a:xfrm>
              <a:off x="3473681" y="5416081"/>
              <a:ext cx="707258" cy="617752"/>
              <a:chOff x="5570618" y="5289060"/>
              <a:chExt cx="707258" cy="617752"/>
            </a:xfrm>
          </p:grpSpPr>
          <p:sp>
            <p:nvSpPr>
              <p:cNvPr id="44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45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" name="直線接點 2"/>
            <p:cNvCxnSpPr>
              <a:stCxn id="254" idx="0"/>
              <a:endCxn id="33" idx="5"/>
            </p:cNvCxnSpPr>
            <p:nvPr/>
          </p:nvCxnSpPr>
          <p:spPr>
            <a:xfrm flipH="1" flipV="1">
              <a:off x="3678900" y="4778061"/>
              <a:ext cx="955785" cy="66192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矩形 17"/>
          <p:cNvSpPr/>
          <p:nvPr/>
        </p:nvSpPr>
        <p:spPr>
          <a:xfrm>
            <a:off x="7453853" y="235278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>
                <a:solidFill>
                  <a:srgbClr val="0070C0"/>
                </a:solidFill>
                <a:latin typeface="微軟正黑體"/>
              </a:rPr>
              <a:t>建立負載平衡服務</a:t>
            </a:r>
          </a:p>
        </p:txBody>
      </p:sp>
      <p:sp>
        <p:nvSpPr>
          <p:cNvPr id="58" name="矩形 57"/>
          <p:cNvSpPr/>
          <p:nvPr/>
        </p:nvSpPr>
        <p:spPr>
          <a:xfrm>
            <a:off x="6299730" y="2645544"/>
            <a:ext cx="283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查</a:t>
            </a:r>
            <a:r>
              <a:rPr lang="en-US" altLang="zh-TW" sz="1600" b="1" dirty="0" err="1" smtClean="0">
                <a:solidFill>
                  <a:srgbClr val="0070C0"/>
                </a:solidFill>
                <a:latin typeface="微軟正黑體"/>
              </a:rPr>
              <a:t>cpu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 , men 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使用率是否過高</a:t>
            </a:r>
            <a:endParaRPr lang="zh-TW" altLang="en-US" sz="1600" b="1" dirty="0">
              <a:solidFill>
                <a:srgbClr val="0070C0"/>
              </a:solidFill>
              <a:latin typeface="微軟正黑體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7249510" y="2984098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複製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VM</a:t>
            </a:r>
          </a:p>
        </p:txBody>
      </p:sp>
      <p:sp>
        <p:nvSpPr>
          <p:cNvPr id="61" name="矩形 60"/>
          <p:cNvSpPr/>
          <p:nvPr/>
        </p:nvSpPr>
        <p:spPr>
          <a:xfrm>
            <a:off x="7345689" y="3446382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將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VM </a:t>
            </a:r>
            <a:r>
              <a:rPr lang="en-US" altLang="zh-TW" sz="1600" b="1" dirty="0">
                <a:solidFill>
                  <a:srgbClr val="0070C0"/>
                </a:solidFill>
                <a:latin typeface="微軟正黑體"/>
              </a:rPr>
              <a:t>IP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加入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SLB</a:t>
            </a:r>
            <a:endParaRPr lang="zh-TW" altLang="en-US" sz="1600" b="1" dirty="0">
              <a:solidFill>
                <a:srgbClr val="0070C0"/>
              </a:solidFill>
              <a:latin typeface="微軟正黑體"/>
            </a:endParaRPr>
          </a:p>
        </p:txBody>
      </p:sp>
      <p:sp>
        <p:nvSpPr>
          <p:cNvPr id="62" name="文字方塊 61"/>
          <p:cNvSpPr txBox="1"/>
          <p:nvPr/>
        </p:nvSpPr>
        <p:spPr>
          <a:xfrm>
            <a:off x="6984012" y="3775001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VM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開機</a:t>
            </a:r>
            <a:endParaRPr lang="en-US" altLang="zh-TW" sz="1600" b="1" dirty="0" smtClean="0">
              <a:solidFill>
                <a:srgbClr val="0070C0"/>
              </a:solidFill>
              <a:latin typeface="微軟正黑體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330163" y="4501061"/>
            <a:ext cx="283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查</a:t>
            </a:r>
            <a:r>
              <a:rPr lang="en-US" altLang="zh-TW" sz="1600" b="1" dirty="0" err="1" smtClean="0">
                <a:solidFill>
                  <a:srgbClr val="0070C0"/>
                </a:solidFill>
                <a:latin typeface="微軟正黑體"/>
              </a:rPr>
              <a:t>cpu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 , men 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使用率是否過低</a:t>
            </a:r>
            <a:endParaRPr lang="zh-TW" altLang="en-US" sz="1600" b="1" dirty="0">
              <a:solidFill>
                <a:srgbClr val="0070C0"/>
              </a:solidFill>
              <a:latin typeface="微軟正黑體"/>
            </a:endParaRPr>
          </a:p>
        </p:txBody>
      </p:sp>
      <p:sp>
        <p:nvSpPr>
          <p:cNvPr id="64" name="文字方塊 63"/>
          <p:cNvSpPr txBox="1"/>
          <p:nvPr/>
        </p:nvSpPr>
        <p:spPr>
          <a:xfrm>
            <a:off x="7136411" y="4795084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VM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關機</a:t>
            </a:r>
            <a:endParaRPr lang="en-US" altLang="zh-TW" sz="1600" b="1" dirty="0" smtClean="0">
              <a:solidFill>
                <a:srgbClr val="0070C0"/>
              </a:solidFill>
              <a:latin typeface="微軟正黑體"/>
            </a:endParaRPr>
          </a:p>
        </p:txBody>
      </p:sp>
      <p:sp>
        <p:nvSpPr>
          <p:cNvPr id="65" name="文字方塊 64"/>
          <p:cNvSpPr txBox="1"/>
          <p:nvPr/>
        </p:nvSpPr>
        <p:spPr>
          <a:xfrm>
            <a:off x="7605257" y="5148006"/>
            <a:ext cx="939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VM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退租</a:t>
            </a:r>
            <a:endParaRPr lang="en-US" altLang="zh-TW" sz="1600" b="1" dirty="0" smtClean="0">
              <a:solidFill>
                <a:srgbClr val="0070C0"/>
              </a:solidFill>
              <a:latin typeface="微軟正黑體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7373226" y="5666430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將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VM IP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移出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SLB</a:t>
            </a:r>
            <a:endParaRPr lang="zh-TW" altLang="en-US" sz="1600" b="1" dirty="0">
              <a:solidFill>
                <a:srgbClr val="0070C0"/>
              </a:solidFill>
              <a:latin typeface="微軟正黑體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2940471" y="4894241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約</a:t>
            </a:r>
            <a:r>
              <a:rPr lang="en-US" altLang="zh-TW" b="1" dirty="0" smtClean="0">
                <a:solidFill>
                  <a:srgbClr val="FF0000"/>
                </a:solidFill>
              </a:rPr>
              <a:t>15</a:t>
            </a:r>
            <a:r>
              <a:rPr lang="zh-TW" altLang="en-US" b="1" dirty="0" smtClean="0">
                <a:solidFill>
                  <a:srgbClr val="FF0000"/>
                </a:solidFill>
              </a:rPr>
              <a:t>分鐘</a:t>
            </a:r>
            <a:r>
              <a:rPr lang="en-US" altLang="zh-TW" b="1" dirty="0" smtClean="0">
                <a:solidFill>
                  <a:srgbClr val="FF0000"/>
                </a:solidFill>
              </a:rPr>
              <a:t>Scale</a:t>
            </a:r>
            <a:r>
              <a:rPr lang="zh-TW" altLang="en-US" b="1" dirty="0" smtClean="0">
                <a:solidFill>
                  <a:srgbClr val="FF0000"/>
                </a:solidFill>
              </a:rPr>
              <a:t>完成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1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616173"/>
          </a:xfrm>
        </p:spPr>
        <p:txBody>
          <a:bodyPr/>
          <a:lstStyle/>
          <a:p>
            <a:r>
              <a:rPr lang="zh-TW" altLang="en-US" dirty="0"/>
              <a:t>要賣</a:t>
            </a:r>
            <a:r>
              <a:rPr lang="zh-TW" altLang="en-US" dirty="0" smtClean="0"/>
              <a:t>一陣子型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797862" y="2232986"/>
            <a:ext cx="3017520" cy="542395"/>
          </a:xfrm>
        </p:spPr>
        <p:txBody>
          <a:bodyPr/>
          <a:lstStyle/>
          <a:p>
            <a:r>
              <a:rPr lang="en-US" altLang="zh-TW" dirty="0" smtClean="0"/>
              <a:t>SLA</a:t>
            </a:r>
            <a:endParaRPr lang="en-US" altLang="zh-TW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3"/>
          </p:nvPr>
        </p:nvSpPr>
        <p:spPr>
          <a:xfrm>
            <a:off x="5346506" y="2249775"/>
            <a:ext cx="3014708" cy="542394"/>
          </a:xfrm>
        </p:spPr>
        <p:txBody>
          <a:bodyPr/>
          <a:lstStyle/>
          <a:p>
            <a:r>
              <a:rPr lang="en-US" altLang="zh-TW" dirty="0" err="1" smtClean="0"/>
              <a:t>hicloud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CaaS</a:t>
            </a:r>
            <a:r>
              <a:rPr lang="en-US" altLang="zh-TW" dirty="0" smtClean="0"/>
              <a:t> API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685946" y="2848296"/>
            <a:ext cx="3391224" cy="3246120"/>
          </a:xfrm>
        </p:spPr>
        <p:txBody>
          <a:bodyPr/>
          <a:lstStyle/>
          <a:p>
            <a:r>
              <a:rPr lang="en-US" altLang="zh-TW" dirty="0" smtClean="0"/>
              <a:t>CPU </a:t>
            </a:r>
            <a:r>
              <a:rPr lang="zh-TW" altLang="en-US" dirty="0" smtClean="0"/>
              <a:t>每小時平均使用率大於</a:t>
            </a:r>
            <a:r>
              <a:rPr lang="en-US" altLang="zh-TW" dirty="0" smtClean="0"/>
              <a:t>60% </a:t>
            </a:r>
            <a:r>
              <a:rPr lang="zh-TW" altLang="en-US" dirty="0" smtClean="0"/>
              <a:t>持續</a:t>
            </a:r>
            <a:r>
              <a:rPr lang="en-US" altLang="zh-TW" dirty="0" smtClean="0"/>
              <a:t>1</a:t>
            </a:r>
            <a:r>
              <a:rPr lang="zh-TW" altLang="en-US" dirty="0" smtClean="0"/>
              <a:t>小時</a:t>
            </a:r>
            <a:endParaRPr lang="en-US" altLang="zh-TW" dirty="0" smtClean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4"/>
          </p:nvPr>
        </p:nvSpPr>
        <p:spPr>
          <a:xfrm>
            <a:off x="4916758" y="2763197"/>
            <a:ext cx="4023724" cy="4173026"/>
          </a:xfrm>
        </p:spPr>
        <p:txBody>
          <a:bodyPr>
            <a:normAutofit/>
          </a:bodyPr>
          <a:lstStyle/>
          <a:p>
            <a:r>
              <a:rPr lang="en-US" altLang="zh-TW" sz="2000" dirty="0" err="1"/>
              <a:t>createLoadBalancerPolicy</a:t>
            </a:r>
            <a:endParaRPr lang="en-US" altLang="zh-TW" sz="2000" dirty="0" smtClean="0"/>
          </a:p>
          <a:p>
            <a:r>
              <a:rPr lang="en-US" altLang="zh-TW" sz="2000" dirty="0" err="1" smtClean="0"/>
              <a:t>runInstances</a:t>
            </a:r>
            <a:endParaRPr lang="en-US" altLang="zh-TW" sz="2000" dirty="0"/>
          </a:p>
          <a:p>
            <a:r>
              <a:rPr lang="en-US" altLang="zh-TW" sz="2000" dirty="0" err="1"/>
              <a:t>replaceLoadBalancerPolicy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en-US" altLang="zh-TW" sz="2000" dirty="0" err="1"/>
              <a:t>GetInstancesStatus</a:t>
            </a:r>
            <a:endParaRPr lang="en-US" altLang="zh-TW" sz="2000" dirty="0"/>
          </a:p>
          <a:p>
            <a:pPr lvl="1"/>
            <a:r>
              <a:rPr lang="en-US" altLang="zh-TW" sz="2000" dirty="0" err="1" smtClean="0"/>
              <a:t>startInstance</a:t>
            </a:r>
            <a:endParaRPr lang="en-US" altLang="zh-TW" sz="2000" dirty="0"/>
          </a:p>
          <a:p>
            <a:endParaRPr lang="en-US" altLang="zh-TW" sz="2000" dirty="0"/>
          </a:p>
          <a:p>
            <a:endParaRPr lang="en-US" altLang="zh-TW" sz="2000" dirty="0"/>
          </a:p>
        </p:txBody>
      </p:sp>
      <p:grpSp>
        <p:nvGrpSpPr>
          <p:cNvPr id="17" name="群組 16"/>
          <p:cNvGrpSpPr/>
          <p:nvPr/>
        </p:nvGrpSpPr>
        <p:grpSpPr>
          <a:xfrm>
            <a:off x="1130766" y="4276489"/>
            <a:ext cx="3369226" cy="1842519"/>
            <a:chOff x="1837692" y="4250777"/>
            <a:chExt cx="3369226" cy="1842519"/>
          </a:xfrm>
        </p:grpSpPr>
        <p:sp>
          <p:nvSpPr>
            <p:cNvPr id="16" name="圓角矩形 15"/>
            <p:cNvSpPr/>
            <p:nvPr/>
          </p:nvSpPr>
          <p:spPr>
            <a:xfrm>
              <a:off x="1837692" y="5336603"/>
              <a:ext cx="3369226" cy="75669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2733734" y="5402197"/>
              <a:ext cx="707258" cy="617752"/>
              <a:chOff x="5570618" y="5289060"/>
              <a:chExt cx="707258" cy="617752"/>
            </a:xfrm>
          </p:grpSpPr>
          <p:sp>
            <p:nvSpPr>
              <p:cNvPr id="240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241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52" name="群組 251"/>
            <p:cNvGrpSpPr/>
            <p:nvPr/>
          </p:nvGrpSpPr>
          <p:grpSpPr>
            <a:xfrm>
              <a:off x="4368798" y="5414269"/>
              <a:ext cx="707258" cy="617752"/>
              <a:chOff x="5570618" y="5289060"/>
              <a:chExt cx="707258" cy="617752"/>
            </a:xfrm>
          </p:grpSpPr>
          <p:sp>
            <p:nvSpPr>
              <p:cNvPr id="253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folHlink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25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3" name="Oval 15"/>
            <p:cNvSpPr>
              <a:spLocks noChangeArrowheads="1"/>
            </p:cNvSpPr>
            <p:nvPr/>
          </p:nvSpPr>
          <p:spPr bwMode="gray">
            <a:xfrm>
              <a:off x="3075218" y="4250777"/>
              <a:ext cx="707258" cy="61775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34" name="Picture 16" descr="light_shadow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3082055" y="4276489"/>
              <a:ext cx="518099" cy="38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文字方塊 34"/>
            <p:cNvSpPr txBox="1"/>
            <p:nvPr/>
          </p:nvSpPr>
          <p:spPr>
            <a:xfrm>
              <a:off x="3179369" y="4823998"/>
              <a:ext cx="588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4C1304"/>
                  </a:solidFill>
                  <a:latin typeface="微軟正黑體" pitchFamily="34" charset="-120"/>
                </a:rPr>
                <a:t>SLB</a:t>
              </a:r>
              <a:endParaRPr lang="zh-TW" altLang="en-US" b="1" dirty="0">
                <a:solidFill>
                  <a:srgbClr val="4C1304"/>
                </a:solidFill>
                <a:latin typeface="微軟正黑體" pitchFamily="34" charset="-120"/>
              </a:endParaRPr>
            </a:p>
          </p:txBody>
        </p:sp>
        <p:pic>
          <p:nvPicPr>
            <p:cNvPr id="36" name="Picture 10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6248" y="4448457"/>
              <a:ext cx="354276" cy="227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7" descr="D:\Dropbox\Template\icon\PNG\add_48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0992" y="4513348"/>
              <a:ext cx="252596" cy="21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群組 37"/>
            <p:cNvGrpSpPr/>
            <p:nvPr/>
          </p:nvGrpSpPr>
          <p:grpSpPr>
            <a:xfrm>
              <a:off x="1979712" y="5401097"/>
              <a:ext cx="707258" cy="617752"/>
              <a:chOff x="5570618" y="5289060"/>
              <a:chExt cx="707258" cy="617752"/>
            </a:xfrm>
          </p:grpSpPr>
          <p:sp>
            <p:nvSpPr>
              <p:cNvPr id="39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4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3" name="群組 42"/>
            <p:cNvGrpSpPr/>
            <p:nvPr/>
          </p:nvGrpSpPr>
          <p:grpSpPr>
            <a:xfrm>
              <a:off x="3473681" y="5416081"/>
              <a:ext cx="707258" cy="617752"/>
              <a:chOff x="5570618" y="5289060"/>
              <a:chExt cx="707258" cy="617752"/>
            </a:xfrm>
          </p:grpSpPr>
          <p:sp>
            <p:nvSpPr>
              <p:cNvPr id="44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45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3" name="直線接點 2"/>
            <p:cNvCxnSpPr>
              <a:stCxn id="254" idx="0"/>
              <a:endCxn id="33" idx="5"/>
            </p:cNvCxnSpPr>
            <p:nvPr/>
          </p:nvCxnSpPr>
          <p:spPr>
            <a:xfrm flipH="1" flipV="1">
              <a:off x="3678900" y="4778061"/>
              <a:ext cx="955785" cy="661920"/>
            </a:xfrm>
            <a:prstGeom prst="line">
              <a:avLst/>
            </a:prstGeom>
            <a:ln w="28575">
              <a:solidFill>
                <a:schemeClr val="accent3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AutoShape 2" descr="data:image/jpeg;base64,/9j/4AAQSkZJRgABAQAAAQABAAD/2wCEAAkGBg8QDw8NDQ8NDw8PDQ0NDw0PDw8PDw0NFBAVFBQQFBQXHCYeFxkjGRQUHy8gIycpLC0sFR4xNTAqNSYrLCkBCQoKDgwOGg8PGSwkHiQpLjU0LSosKS81LC8pLCkvKSwsLywsLSoqKiwtKSksKTMpKiw1LCwpMiksLDUpLykqKf/AABEIAMIBAwMBIgACEQEDEQH/xAAcAAACAgMBAQAAAAAAAAAAAAAAAQIDBAUGBwj/xABGEAACAQMABQgFCQUGBwAAAAAAAQIDBBEFEiExUQYHEyJBYXGBQpGhscEUIzJDUlNicpIzZIKywhUWJJPR0iVjc6Lh8PH/xAAaAQEAAgMBAAAAAAAAAAAAAAAAAQMCBAUG/8QAMhEAAgECAwQIBQUBAAAAAAAAAAECAxEEITEFEkFREzJhcZGxwdEiQoGh8BQjM+HxYv/aAAwDAQACEQMRAD8A8WGAAgYgAAAAABiyICQAABAAYJElEAjgeCSiSVMi5FyvA9Ut6MfRkXFynAYLujF0YuLlOALHATiTcXIAPAiSRDUsABIJaxFiGAIAAAAAAAIkhEAjgBgCRgAAgAAASAAIAYCGgQBJIFEtjAhsi5FRLI0y6nRMqla5KZ1UiqVRIxI0C2NubW30a5YwmzMlYwp/talKn+eST9W8054pXsjTliknZGjjavgS+SPgbOWkLKO+s5fkpzfteCK0xY/arf5X/kw6Wq/lfgzHpaj0i/Bmtdq+BXK2N3TvbKexV9X88Jx9u0yI6MjUWaM6dVfgkpP1byHiXHrJrvTI/UuPWTXejmJUCqVI6C40a1saaMCraNGxDEJmxDEKRqpQIOJnVKJjzpm3GaZsxlcx8CLHEi0WFhABiAAAAkAIAIAAAAAAAAAAAJAAEAAAMEAiUUJIuhAhshscIGVRojoUTcWFhn3tvYkuLZp1qyijUrVlFFVpYNtbM9xk3V5Qttk/nKi+qg11X+KW5eG8wdKafxmjavEd0qy2Sn3R4Lv3s0iprfL1drKqeHlV+KpkuX5oVQoSq/FUyXL80Nhd8orip1YPooP0KXVyu+W9mu6J75NLvb2jdXsisEMm/CnCmrRVjehTjBWirDdNcfUhOC4kTa/3Wvuj6f5LW6PV1tbV9HjjeJ1IQ6zS7yZTjHrOxq9TvCLlF60W0+xxeGvMAyZmRt7HlbXhiNXFxD7NT6SXdPejf2la3ul/h5atTGXQnhT/AIXukcQ+8E3FqUW008pp4aZpVcHCWcPhfZ6o06mEhLOOT7PY6q7sGm01hmsrUMGz0PykjWxQvGlPdTuXsy+yNT/d6zI0ho5wbjJYaNONSdKW5U18+41Y1J0pbk9fM5mpTKZRNlXo4MOpA6cJ3OhCdzFaEWSRBouLiIDESBAAAAAAQBgIABAAAkAAAAGhE4oEE4IyaNMqpRNhaUstFFWdkU1JWRm6Ps3JpJbyjT2lUk7Wi+qtlWa+skvRX4V7WZt/d/J6GY7KtXMIcYx9KfwXj3HKx4mph6fSS6SWi09zUoU+ll0ktFp7k11dvb7iDlkTYjpHRGAkTlSksayks7sprKFwbDk3bqpeWsJLKlc0U1xWuth9P/I4aurqrGMYx2HzXyKhnSFmv3qj/OmfT2qeR2/XlTqQS5Gu6SqTd+CXqfLvK60jSvrmnBYjGtUwuCyaZm+5avOkLvP39Re00Wqenw7/AGo35LyM6P8AHHuREMg0IvLRpLDznuxx7zruTGllXgrKvL5yKxbVH6Sx+yb9xx+SUJuLUotpxalFremnlM18RQVaG69eD5Mpr0VVjuv6dh1t/aNNprajT1qZ1UblXdtC6WOkXzddL7xL6Xg1tNFd0TnYaq092WqOfh6jT3Zao084lUkZVWJjyR1ou504sqESZEzMxAAAAAACQAABAgAASAAAA0TgiCLYIhmLMmjE3ei7bWklxaRqbaJvqFToqNat2wpS1fzvqx9rRzcVJ6I5+Kk7WWpz2nr3pa8tV9SHzUPyx2Z83l+ZgSZFMDoQgoRUVwN+EFCKiuAxpZEdtzW8lVe3inUWaVDFSa7JP0Yvz9xhXrRoU3UloiJy3Vc6vm05sI6sb6/hlvEqVCS2Jdk5L4HYc4egbaro25dSMIujSlVpVEknCcVsSffux3nUScacHKTUYQi229ijFLa/UeCc4vOJUvqkqFBuFrCWIx3Oq0/py+C7PE8ThZYraWLVVOyi/BGDppK0s5P7e1uBpuQNPOk7NfvNN+pn03qnzbzaUlLSdrnOyrFr1PefSs3hGzt5b1ePYi2l15dy9T5Y5Xyzf3T/AHipu8T3rkpyPs6NjRpqlSqdJRhOpOUYydWUopt54bTwDlNUze3Mv+fU/mZ6VzT8v5Zho24blFRapVG182luj+X3G/tSjWnhIOk+qlfw9DWjuqEHNZW8NMzTc5nNv8kzd2kW7dvrw39C3/Sebs+tr6yhVpzpVEpQqRcZRfamfMnLHQDsryrbPOrGTcHxg9sX6jLYm0ZYiLpVOsvui1J05bj04exomA2RPRFp0fIvSGpcO3l+zuo9Ft7Km1wfr2eZsdJW+HJPem0chQrOEoTjscJxmmt+U8/A9C0+lJxrR+jWpwqr+KOTj4uPR11JfMvuv68jlYqO5WUlx9DkK8TDmjZXMdrMCojoUpXRvU3dGOyDLJFbNgvEACAGIABIAAAAAgAGAhgEkXUymJfSMWYs2FpHajZaYerYz/FWpR8utL4I19nvRsOUEf8AAp8LmGf0TOZU/lj3o5tX+WK7UcmhiQzqnTGj6B5mtEqno/pcYlWm5N9riti+J8/xR9Mc2eP7MtsbOo9mfxM8/t+TWHUVxZW86kF3+RqOeXTsrewjQpvErqpqNr7qKzL1vVXmeAZPYOf9PNi/R1bj15gePF2xKShhU1xb87GfzNna808E9JUN+VNNcH1ZZyfR8lsfgfN/NRfQp6St1UcYqdTCbS+lqSSWeza8H0fcVowpzqTkoxjCUpSbwlFLLZy9rQcsRnyIo5Sm32eR8ncoH/irj/r1f5mY+jryVGrCrFtOElL/AFRPS9ZTr1px3SqzkvBsxI7z08I3pqL5FcI3ppPkfUvJTSTubKjVlhy1XCWGn1o7M58MHmfPtotJ210ltalSk+ONq+J3fNi27BPs10ktVxxinBPZ45Oc59cKzoLt+UbP0vJ4nBJ0sfHd4toxjeVCEnqrex4S0RZKRFnvTYJI76i9fR1lPOcU6lNvGMas2seRwMUd3op/8Lt8/fXOPDXOZtFfDB/9ejOfj+rF/wDXozSXi2mtqmzvd5rapfQ0LaOhjSK2WSK2bhtiYhsQJABAAMBAAAAAAwEMAmi6mUIupkMxZsrR7UbbSsNawq/gqUanlrOP9RpraR0NpDpKVaj95QnFfmxrR9qRycR8MlLk15nLxHwyUuTRwqGIEzrnWJo+geZfSyq2PQ561Geq1nbqtbPifPqZ2fNhyr+Q3sdd4o1sU6nCOXsl5P3nL2ph3Xw7S1WZVPJqfJ/bier88ugJXOjumppudrPpsLa3SaxP1bH5HzzJH1/mNSHZKE44a3qUWt3geBc5HNlVsqk7m1hKpZybl1Vl2+fRkvs8H6zlbHxsYroJu3L2LJqz3uDPPoTcWmt6eU+DNtccrL2pT6Cpc1p036EqknHHDGTUNAeklTjJpyV7GDinqhtmRo62lUqwhHa3JL2lNKk5NRSy3sXie0c1XNtOk4317BxlsdKjJYl3TkuzwNbGYqOHptvXgiJt9WOr/LnonJbRjt7OjRn9NQ1p/nlta+HkeW8/WlE521qntipVZLhnYvcz1/SN/ToUqlerJRhTi5Sb7Ej5b5X6fle3la5lnE5vVT9GC2Jeo89sug6uI6R6R82ZTioqNKPD00+/kaORBkmRPXmRZDG3PDsPQKa1dHWMHvdGdTylNtew4GjRc5RhFNynKMIpb228I9E5QtRlGjHCjRpQopLYlqxw/bk5O0HeUIdrfgrepzMc7uEe2/h/pzF49prarM26ntZgVGbdBZGzRWRTIrZOTK2bZtCEAgSMBAAMBAAMAAABiGASRbBlKLIshkMzaEje6LuNVxa3po52lI2VlUwzQxNPeRo4iG9ExOU9h0VxJxXzdX56nwxLa4+TyjUnbaQsflVvqR21qWalLjNY61NeOMrvRxOOJbhKu/Ddeqy9mWYSrvws9Vl7DTJxkVjybZtHr3NlzoqmoWV/PqLEKNZ7oLshJ/E9lhUjOOU4yjJdzTTPj5SOp5M84t9Y4jSqa9NfVVMyh5dq8jzuO2P0knUo5PkYRcqeUc1y9vY9t01zU6Lum5ui6M3tcqEujy+Or9H2GkhzEWCeXXu2vs5pr26pg6M5+aLSVzb1IPtdOSlH1PDNs+e7RuM4r54ai/1OYobRpfCt7zJ3qXFNePpkdBoDm+0dZNToUE6i+tqvpJrwb3eRvL2/p0YSq1pxhCKy5SeEjynSvP1TSatbeTe3EqjSXqR5tyk5cXl/LNxVep2Uo9WC8iyls3FV5b1XLtebJ6S2VOP1f5dnS85nOXK+k7W2bjbQk8vtrNdr7u485bByItnqcPh4UIKECIxt3gxwjwIlsIvYknrNpJLe2+BeZM33IqxU7rppr5u1i68uDmtkI+cvcbLSdy5SlJva235mZRs1Z2sbfGK1TFW5ec4njq0/4V7WzR3lY4m909ZzWmi7lx+vkcZy6es5LRZIwq8jDqMuqyMabOvTVkdSCsiEmQZJsgy0tAQCBIwEAAwEMAYAAADEABJEkyBJMEF9ORl0KhgRZfTmVzjdFco3Oi0feOLTTw1gx+UuhFOLvbdbN9xSj6EvvEvsvt4Mw7etg3ejtIODUk+5remu1NdqOVOMqM9+H+9hzZqVKe/D/ThwOq03yZU07iyjn0qlstsocZU12x7t6OVaOnRrRrRvHw5HRo1o1VeP+DyPJEC4uJ6waxDIZBBLWFkWRAkeQDBKP/zxAHHGO06vkvodUoxv7hbVttqUkus8ftn3Ls4sr0NyZUNW4vVs2Sp2z+lPg6n2Y929mbpLSMptyb7u5LsSRysTiOk/bp6cX6L1/LcvEYjpP26f1foiq/vHJuTeW234s0teoWXFfJhVJltCjuotoUt1EakiiTJSkVtm+kbqQmyLGxEmQgAAAAQADAAAJAAAAAAAMZEYBNMsjIpTJJggy6dQzaFxg1cZF0KhTOncpnC50VpfuLTi2muBdf6PtrvrVF0Nd/XwWyb/ABw7fFbTQUq5m0rs5s6Eoy3oOzNCdBxlvQdma3SHJq4o5k4dJTX1tLrxx342x80as7S20lKO2MmvB4LKs6FXbWoUZv7Wrqy/VHDLY4yccpxv3e39mccXOOU437vb+zhwwdfPQdjLdGtD8tRNf9yZH+7dn95c+un/ALS39dT5PwLf11Pin4HJ4Bvj4HYQ0JYx2uFap+erhP8ASkZVKtRpfsKFGm1ukoqU/wBUssxeOXyxb+354GLxy+WLf2/PA5nR3Ju4rYlq9FT+9q9SOO5b5eSOks7C2tetSTq1l9fUS6r4whuXi8squdJN7ZSb8WYFa9NacqtfJ5LkvXma8pVa+TyXJepm3d+225Ntv2mpr3GSqpXyY86hs0qCibNKgojqVCiUglIrbN5KxuJWBsg2DYsmRmGRAIAAAAAAAAAAAAmACAGAAAAAAAxpkRgE0ycZFKZJMEGRGoWwrGGpElMwcbmLjc2EbgujdPiaxVCaqlTpJlTpJmzV6yXy5mr6UOlK/wBOivoEbJ3zKpXb4mF0pF1CVQSMlRSMmdcplVKXMi5lygkWqCROUytyIuRFsssZpDbItiyLJJkPIhZAAAAQAwEAADEAADEABMYgAGIAAAYgAGAgAHkeSIAEsjyRyGQCesPWK8jyCCzXDWK8hkAnrC1iGQyBYk5CyRyGQSPIsiFkAYgEAMQAAAAZVLR0pJOMqe1J41tvuAMUDIVjLGsnDi1rbVsb3eRKOjZtZzTWzP0453Z8t3aAYoGXLRk120/1ri0Rej55azT2Y266w9md/wD728HgDGAyf7Onxp/5kRgGOhoAAAAAAGAAAAAAAAAAAAAAAAAAAAAAwAABAAACBgAAgAAAAAAAyoRWI7F9Fe8AMJm1htWS1Vjct3wQtVau5bn/AFABWbjSv9CFKKxuW5e9FmquC3P3MAJZhTWSIzisvYt7AACMZa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AutoShape 4" descr="data:image/jpeg;base64,/9j/4AAQSkZJRgABAQAAAQABAAD/2wCEAAkGBhIQDxAQDRIQEAwODRUQDwwQDQ8PDg8OExwWFhUQEhIXGyYeGBkoGR4SIDAgJCcpODgsFh8xQTAsNiYyLCkBCQoKBgUFDQUODSkYEhgpKSkpKSkpKSkpKSkpKSkpKSkpKSkpKSkpKSkpKSkpKSkpKSkpKSkpKSkpKSkpKSkpKf/AABEIASwAqAMBIgACEQEDEQH/xAAcAAEBAAEFAQAAAAAAAAAAAAAAAQcCAwUGCAT/xAA9EAACAQMBBAYFCQgDAAAAAAAAAQIDBBESBQYhMQcTIkFRYRRxgYKRFzJCUmJzobHBIyQzcpKisvCTwtH/xAAUAQEAAAAAAAAAAAAAAAAAAAAA/8QAFBEBAAAAAAAAAAAAAAAAAAAAAP/aAAwDAQACEQMRAD8Awc2MhkAuRkgAuRkgAuRkgAuRkgAuRkgAuRkgAuRkgAuRkgAuRkgAqYCABkKyAAAAAAAAAAAAAAAAAAAAAAAAAVAIAGQrIAAAAAAAAAAAAAAAAAAAAAAAABUAgAZCsgAAAAAAAAAAAAAAAAAAAAAAAAFQCABkKyAAAAAAAAAAAAAAAAAAAAAAAAAVAIAGQrIAAAAAAAAAAAAAAAAAAAAAAAABUAgAZCsgAAAAAAAAAAAAAAAAAAAAAAAAFQCABkKyAAAAAAAAAADXGnkDQDf9GZtyp4A0AAAAAAAAAACoBAAyFZAAAAAAACpG9Tt2wNqEcnObH2TKrOMIRcpzkoxillyk+CSXjk+OhYPPIyJ0ZWWL+0bXKvFgc38g9z1GrraHX6c+j9rn9XrOWfZjz7zFm2NkypTlCcXGcJOMotYcZJ4aa8cnsQ859Jtlm/u2lzuJMDFc44NJyVeweeR8lS3aA2AVogAAAAABUAgAZCsgAAACpEPptqOWBu2dm5NHed09w615NQowzjDlN8IQXjKXd6uZq3F3Rnd1oUoLGeMptZUILnJ/7zaR6M2NsalaUY0aEdMIri/pTl3zk+9gdCp9CFuqWHXqekY+eoQ6nV/JjVj3jg909jyttpUqU0lOlc6ZY5ZWeK8u8ynt7eShZQ1V5dprsUo8ak/Uu5ebMa7v7WdxtOnVlhSq3OrSuSzyXsWEBl4wvvbseVxtGrSgk51bnRHPBZeFx8jNBiHeDavo+06lWOHKldalF8njmvasoDkp9CFB0sKvU9Ix89wh1Orw0fOx7xi/ezcOtZzcK0Md8ZrjCa8Yy7/UeiNg7x0L2GqhLtJdulLhUh613rzRvbZ2NSu6MqNeOqEuT+lCXdOL7mB44vLNxbPiaMkb9boztK06U1y4xmlwnB8pr/eaaMf3NHDA+YAAAABUAgAZCsgAAAWKOc2LaapI4akuJ3Tc+w6yrTgudSpGC9cmkBnrox3eVtZRqtftrlKbeOKpfQj/ANve8jnt4tuRs7edafFrhTh9eo+S9XNvyTOQo0lCMYxWIxioxXglwSMTdMe2n1saKfZo08tfbnxb/p0/FgdD3k3onXrSnUk5Tk+Lf4JLuXkcz0b3Oq+tvvl+pjW6uW5+07/0Wy/frX76IHoowB0kXOm+ufvn+hn487dKMv366++kB8O7W9E6FaM6cnGcXwf5prvXkehd3duRvLeFaHBvszh9Soua9XJryZ5JtblqftM29Dm2X1sqLfZrU8pfbhxX9uoDtfSfu8rmylViv2tsnNPHF0n89flL2PxPNW2rTTJnsOtSU4yhJZjOLjJeMXwaPK2+Fj1dWpB84TlB+uLaA6TJENyquJtgAABUAgAZCsgAAAbtDmZH6Ncem2meXpNL/JGN6T4ndNzr7q6tOa506kZr1xaYHqswJ0tZ9NuM/Wj8NMcGeKVVSjGUXmMoqUX4p8UzEnTHsZ9dGsl2a1NZf24cGvhoAwTVfa9p33oyvYwv7TU0o+kQTbeEsvC/Fo6Pf0HGTNVleuDA9mHmjpMvozvrtwacfSJpNPg8PH5pk+Ve/wCo6j0mfV6dOcQ63T4dbjV7cnS729c2BsUn2vaZZ6Jc+m2+PrS+GmWTFdhQcpIzl0ObGfXSrNdmjTwn9ufBL+nUBl080dJePTbrHL0mr/kz0pVqKMXKTxGMXJvwS4tnljfG/wCtq1JvnUqSm/ebYHS6/M2jcqvibYAAAVAIAGQrIAAAFiznNi3emSOCPpta2GB6r6Mt4Fc2UabeatslBrvdP6Evh2fdOa3l2DG9t5UZYUvnU5v6NRcn6uafrPPu4e987SvCpB5S7M4N4U4PnF/hx8Uj0Xsna1K6oxrUJaqcl70Zd8ZLuaA82b07rVKNScKkXGcXhxf5rxXmdPr2Eovkeutv7s0L2GmvHtpYhVjhTj5Z715MxntrodrJt0NFaHdhqnP2xlw/EDBXUyN+hYSk+Rk/5KrvOPR5/wBuPjk5/YvQ9WbTr6KMe/LU5+yMeHxYHQd1t1qlapCFOLlObwor834LzPRe7ewo2dvCjHDl86pNfSqPm/VyS8kadgbs0LKGmhHttYnVlhzl5Z7l5I+ra21qVrRlWry004r3pS7oxXe2B1zpM3gVtZSpp4rXKcEs8VT+nL4cPePNG2rvVJnb9/N8J3dedSbwn2YQTyoU1yiv/fFsx5dVssD55MgAAAAVAIAGQrIAAAAqZAB99neOLO/bnb+1bOalSlweNdOXGnNeEl+pjNM+ijdNAer93+ki0uklOSoVnzhUklBv7NTl8cHaozTWU00+TTyn7Tx5abblHvOf2dvxWo/wqtSn/JUlBfBMD1KaZzSTcmklxbbwkvNnnD5UbzGPSa3/ACPPxOK2jvvWrfxatSp/PUlP82BnreDpJtLVNQkq9ZcoU5LQn9qpy+GTCu+O/tW8m5VZcFlQpx4U4J90V+p1G723KXecTWumwN68vHJs+FsNkAAAAAAKgEADIVkAAAAAAAAAqka1WZtgDd69kdZm2AK5EAAAAAAAAAAqAQAMhWQAAAAAAAAAAAAAAAAAAAAAAAACoBAAyFZAAAAAAAAAAAAAAAAAAAAAAAAAKgEADIVkAAAAAAAAAAAAAAAAAAAAAAAAAqAQAMhrcBoA0A16BoA0A16BoA0A16BoA0A16BoA0A16BoA0A16BoA0A16BoA0A16BoA0A16BoA0oGpQK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6" descr="data:image/jpeg;base64,/9j/4AAQSkZJRgABAQAAAQABAAD/2wCEAAkGBhISEREQEBIRFRQQEBcSFhUSFxQUFRcQFBUVFBMSExIXGyYeFxkkGhUUHy8gIycpLC4sFR4xNTAqNSYsLCkBCQoKDgwOGg8PGi0kHx8tLDAvLCwsLCwqKiwsLCwpLCosKSwsKSwsLi8sLC0sLywsLCwpKiwpLCw0LCksLDAvMP/AABEIAOEA4QMBIgACEQEDEQH/xAAbAAEAAgMBAQAAAAAAAAAAAAAAAwYEBQcBAv/EAEAQAAIBAQQGBgcGBQQDAAAAAAABAgMEERIhBQYxQVFhcXKBkaGxEyIjMlLB0UJigpLh8BQzQ7LCFRdTogeD8f/EABsBAQACAwEBAAAAAAAAAAAAAAAEBQIDBgEH/8QANBEAAgEDAgMGBAYBBQAAAAAAAAECAwQREjEFIUETIlFhgbEyccHhFCOR0fDxoRUzQlJi/9oADAMBAAIRAxEAPwDuIAAAAAAAAAPG7s3uNBpPW+nC+NJeklx2QXb9rs7zRWuKdBaqjwYTnGCzJm/bNZbNZbPTyx4mt0PW8dniUu36YrVv5k3d8Kyj3Lb23mEUVfjT2pR9X+xDnd/9UWe067y/p00uc234K7zNZX1mtMv6jXVSj43X+JjUNFVZ+7B3cX6q72Z9LVib96cV0Xy+hBdW9r9X7L6GrVVn4mtqW+rL3qlR9MpfUhcnvbLFDVinvnN9Fy+pKtW6P3/zL6GP4G4l8X+WedjN7lXUnxZNTttSPu1Ki6JSXzLG9XKP3/zfoRT1Yp7pzXThfyQ/AV47e47Ga2NZR1jtMdlWT610vNXmys2u1RfzKcZc4txfjejHq6ry+zUi+smvK8wK+hq0NsG1xj63lmZKd7Q6y919RmrDx9y4WPWqzzycnB8J5L8yyNvGaavTTT3rNd5yxoybFpKrSd9Objy2xfTF5EyhxqS5VY581+39G2F2/wDkjpYK1o3XKMro11hfxRzj2ravEsdOopJSi00801mmuTL6hc0q6zTefcmwqRn8LPoAEgzAAAAAAAAAAAAAAABh6S0tToRxTeb2RXvPoXzMTTmsEaCwq6VRrKO5L4pfTeUa02qVSTnOTlJ735LguRUX3Eo0O5T5y/wiLWrqHJbmdpbT1Su7m8MN0Fs/E/tM1qV+S3k1kscqksMV0vclzLHYdHQpLLOW+T29nBHPwpVbqWub9X9CEoyqPLNZY9X5SzqPCuG2X6G6suj6dP3Yq/i833vZ2EmIYi2o29KlsufiSYwjHYlxDERYhiJOo2ZJcQxEWIYhqGSXEMRFiGIahklxDERYhiGoZPm02OnU9+KfPY+9ZmmtmrrWdJ3/AHZbex7H4G7xDER6tCnV+JevUwlCMtymTpuLakmmtzyZmaN0vUoO+Dye2Lzi+zc+aLBbLHCorpLoa2roZXLdo+VJ55xeyS2dD4MqKtCpbS1wfqiLKEqbyi8aI07TrrL1ZpZwe3pT3o2Ry2nUcWpRbTTvTWTT5MuegNZVVup1blU3PYp/SXLuLyw4oquKdXlLx6P7kyjcauUtzfgAuyWAAAAAAAAADUawacVCN0bnUkslwXxP95mXpbSUaFNzlm9kVxluRzu02mVScpzd8pO9/Rcio4lfdhHs4fE/8Ii162hYW581ark3KTbcne29rZLY7I6ksK7XwRDGLbSW1u7tLHYrOqcVFbdrfFnNW9HtZZlt1IEI6nzJ7PRjCKjFZLxfF8yXERYhiLxNJYRMJcQxEWIYhqGSXEMRFiGIahklxDERYhiGoZJcQxEWIYhqGSXEMRFiGIahklxDERYhiGoZJcR81IqScZK9Paj4xDEG8gr2kLA6cuMXsfyfMxUyz16SnFxlsfg9zRW61Fxk4van+2UtzQ7OWY7MiVIaXyLlq1rB6VeiqP2iWT+NL/I35yyE3FqUW00701tTWxov+gNMKvTzynDKS8pLk/qX/DL/ALVdlUfeWz8fuTbetq7stzaAAuyWAAADxu7N7j0r+t2k8FNUov1qu3lTW3v2d5ouKyoU3Ul0MJzUIuTK7p7Szr1W17kcoLlvl0v6GsAOEqVJVZuct2U8pOTyzY6IoXyc39nJdL/TzNviMKwRupx559/7RkYi0oLRBIkQ5IlxDERYhiN+ozyS4hiIsQxDUMkuIYiLEMQ1DJKmZX+m1OC70YVOWa6V5lnJ1rRjWT1dDdTgpbml/wBNqcF3oxqkXFtPancWMrtvl7SfWPbqhGlFOIqQUVyPnEMRFiGIgajTklxDERYhiGoZJcQxEWIYhqGSXEa3TFC9Ka3ZPo3fvmZuI+K8cUZR4rx3GqqtcGjGXNYK+Zei9ISo1I1I7smuMXtX73pGICohNwkpR3RFTaeUdRoV4zjGcXepJNPkyQqupuk/es8n96H+Ufn3lqO6tbhXFJVF6/MuKc9ccgAEk2Bs5vpi3+mrTqbr7o9RZL69pdNZbZ6Ozzu2z9Rfi2+F5z45vjVfnGkvm/oQLue0QADniEb2DyS4JHuIhhPJdCPcRbKXIk5JcQxEWIYhqGSXEMRFiNlozRmP155R3cZfobaUJVZaYmUU5PCIrLZJ1PdWW9vYbaz6HhH3vWfPJdxmwgkkkrktyPS8o2UKfOXNkyNJLcq1OXrLrLzLUVCnL1l1l5luI/DXlS9Pqa7fqela0hL2tTrMshV9Iv2tTrMz4k8U18z2vsjcLRcJwi/dbineuNy2o1trsE6ebzXFbO3gb2yfy4dSPkiVo2Ts6dSKa5MydKMkVPEMRstJ6JuvnTWW1x4c1y5GoxFLWpypS0yIkouLwyXEMRFiGI06jHJLiGIixHuIahk09RZvpfmfJ9Teb6WfJUvcjE1ktLpzjUjthJP6rtWXadLoVlOMZx2SipLoavRy4u2p1sxUXTe2lK78Ms144u4vODV9NR0n1919vYl2s8S0+JvwAdSWJUdd7T61Knwi5vpbuXk+8rBtNZq+K01PutR/Klf43mrOGvqnaXE354/TkU9aWqbYABDNZsLNUviuWRLiMGzVLndx8zKxEuE8xNifIkxDER4gnfkt5nqMsmy0VYfSyz92O3nwiWZK7JGPYLL6OEYb9r5ye398jIOrs7dUafPd7ljShoXmDA0npqnRylfKbWUI5yfN8FzZDp3TPoUoQudWp7qeyK3zly82ViEbm5NuUpO+Unm2zReXyo92O/sYVa2jktzKpS9aPWXmXMpFKXrR6y8y7M0cJeVP0+pjbbMFU0m/bVOuy1FS0pL21Trsz4q8U4/P6Htz8KNzojTVOd1LONSKuwy+0krr4vf5m1KJVgpbd2aayafFPcb/AEBppzfoar9pFXxl8cFv6y3957ZXyqYpz39xSrau6zeFf01YMDxxXqyea4S+jLAR16KnFxlskrv1JlzQVaGnr0NtSGtYKfiGI8rQcZSi9sXc+w+MRybbTwytJMR81alyb5HziMe1VN3aYSnhHjZjAAhmoG91PtOG0Yd1SDXavWXk+80RlaMr4K1Kfw1I39F9z8LzfbVOzrRn4NGdOWmSZ0sHlx6d8XJzK31MVWrLjUk/+zMc+pPNviz5PncnltlG3lgAHgPTJp1b0Yp7GVxlGWAmZeI2GgqOOtHhC+fds8WjUqZYNVIZ1Zcox82/JFjYx7SvFeftzN9FappFiPmrVUYuUncopyb4JK9s9NTrPVus8o/8kow7G75f9YyXadbVn2cHN9EWcnpTZWZ2l1JyrS96o70vhh9iHYvE9xEWIYjiJ1HOTk92VDk28snpS9aPWXmXplBoy9aPWXmi+svuDPKn6fUm2uzPSm6Vl7ar12XEpWl5e3q9dmzjDxSj8/ozK6+FEOI+Jyawyg7pweKL+8vk9h84hiOcU2nlEBPBebBbFVpwqx2Tjfdwexx7HeuwyDQapVfUqw+GpiXRNX/3KXeb47a3q9rSjPxRbQlqimVvWSjhqRn8cc+tHLyaNRiLFrRD2UZfDPzT+iKw5nL8RjouJefMr66xNkkqlxit3nspXnyVcpZIzYABiALwAC+/66gU3+KfEF7/AKrMl/iWYslm+k8J7bTw1KkfhqSXdJkBRyWG0RGAAeAAAA9TLNqlL1avWj5MrBvdUq91SpD4qakvwyuf96LHhcsXUfX2Zvt3+Yi03mm1q/kx5VV/bJG5Nfp6z46E0tsUp/ld78LzqbyLlQml4MsaqzBlMxDEfAOGyU59xq4WpfC7+7M2v+5FH/hq98PqadkX8HT+CHciZbXlS3zp6m2nVlDY3v8AuRS/4avfD6mttFvVaUqqTSqPEk9qT43GJ/B0/gh3IkjFJXJXJbke3N9UuIqMugqVpTWGSYhiPgELJqLJqj/VfUX9/wBSxXmm1Ws+Gi5P7c2+xeqvG83J2vD4uNtBPw93ktqCxTRqNaJew/8AZH5lRbLLrdXujSh8U5S7Ixu85orJz/F5ZuMeCRCun+YAAVJGAAAAAYBkfw74Atv+gguf9MqeBK/DsrmsdHDaaq4yxfmSfm2a0smu1muqU6nxQcX0xd/lLwK2Qb2n2dxOPn78zTVjpm0AARDWAAACfRts9FXo1H7uP0curUWG/slhfYQEdpo4oSjxWXTu8TZRqOnUU10Z7GWlpnSjxo1GqumP4ihFt+0p+pUW/Etku1Z9N/A3B3sJqpFSWzLpNSWUUXStgdGo4bnnF8YvZ3bOwwy9aU0bGtDC8ms4y4P6FLtVklTk4TVzXc1xT3o5DiFk7eepLuvby8irr0nB5WxCACtNAAAAJrHZZVJxhHbJ9y3t9B8UaMpyUYptvYkXHQ2iFRje7nOW18F8KJ9jZyuZ/wDlbv6G6jSdR+RnUKKhGMI7IpJdCJAYOmdKRs9GdaX2VdFfFN+7Hv8ABM7NuMI52SLXkkVfWK2ektU4rZQgqf45evP/ABXYa8hsaeHFN3yqNzk3vlJ3kxwlzV7WrKfiynqS1SbAANBgAAADIsFHHVpw+KpFdjav8DHN1qlZsVoT3U4uXb7q8/A3W9PtKsYeLRlCOqSRerz0A78ujT61WPHZ5NbabxroWUvBvuKEdUnFNNPNNXNcmc10lYnSqzpv7Ly5xecX3XHM8aoYlGquvJ/z+bFfdw5qRigAoCGAAAAAAQWTSUrHaFWje4VMpx4rfdzW1dp0ey2qFSEalOSlGavTXD5Pkc7tFBTi4vf4PcyDQen6tiqOEk5U275Q/wA4Pc/PfyvOG33Z/lz29iXQraeT2OokFrsUKscM4prdxT4p7j40dpOnXgqlKSkt/FPhKO5mUdL3akfFP9Cw5SRWbXqpJZ0pJrhLJ96yfga2poSuv6Un0XS8mXgFXU4RQm8xyvl9yNK1g9uRRoaFrv8ApT7Vd5mwsuqtR/zJRiuC9Z/RFpB5T4PQi8ybf88hG1gtzFsOjadJXQWb2yecn0v5GUCG12uFKDqVJKMY7W/Lm+SLWMY044XJIkpKK5ElSoopyk0kle28kktrbOcad0w7bXUY3+hpZrdi4za57FwXaeaya1TtT9DRTjSv2fam+MuC5dr5fFjsqpxu3vNvmc9xK/U12dPb3+xAr1s92JOADnyGAAAAAAC56l2PDSnVe2pK5dWOXm33FQoUXOUYR2yaiul5I6XY7MqcIU47IRS7t5d8GoaqrqPaPu/sS7WGZavAmAB1RYgrWuWjMUY14rOHqy6jeT7G/Esp81KaknGSvUk01xTyaI9zQVek6b6+5hUhri4nLAZ2l9GuhVcHs2xfGL2du7sME4ScJQk4y3RTtNPDAAMTwAAAEFrsiqK57VsfD9CcBPGwNHSrVrNUUoSlCS2OOxrhwa5Mtei//IuyNpp/jp/OD+T7DXVKakrpJNczW2jQ2+D7JfJlhb306Wzx7G6FWUdjo9j1kstX3K1O/hJ4H3SuNlGaeaafRmcYq2OcdsX5rvRCndsy8C3hxZ45xT+T/skq5fVHbW7tuXSYNr09Z6Xv1qa5KSk/yxvZyFzb2u/pzPulZZy92L7su8S4s8co/q/6PXc+CLzpP/yJBXqzwcn8VT1Y9Kis34FQtukK9qnfUk5vctkYrlFZJElDQz2zd3JZvv2Gzo0IwV0Vd+97Kq4v6lXk36dCNOtKW5BYbAqav2ye1/JGUAVzbfNmgAA8AAAAAJ7FY5VZxpw2yd3Qt7fJI9jFyaS3YSzyN9qbozFJ15LKHqx6z2vsWXbyLgQ2OyRpQjTjsiruni3zbzJjubO3VvSUOvX5lvShojgAAlm0AAA1undEKvTuyU45wfPg+T+nA5/UpuLcZJpxdzT2prcdSNBrLoD0q9LTXtIrNfGlu63/AM4FJxSw7VdrTXeW/mv3IlxR1d5blJB60eHKlcAAAAAAAAAeny4rekegA8UFuS7j6PAAAAAAAAAAAAAAepF61a0L6GGOa9pNZ/djuj08f0MDVjV666vVWe2EXu++1x4d5aTpuF2Gj86oufReHmT7ejjvyAAL8mgAAAAAAAAGg1g1aVW+pSuVTetin9Jcylzg4txkmmnc08mnwaOpmr0xoCnXV/uzSymvKS3opL/hiq5qUuUvDx+5ErW+rvR3OfAy9IaLqUZYakbuElnF9D+W0xDl5wlB6ZLDK5pp4YABiAAAAAAAAAAAAAAAAAT2OxTqywU4uT5bEuLe5HsYuTwlzCWdiFIter+rF11Wus9sYPdwc+fIz9C6tQo3TndOpx+zHqrjz8jdHS2HC9GKlbfovD5k+jb470wAC/JoAAAAAAAAAAAAAABHXoRnFxnFST2pq9FZ0nqbtlZ3+CT/ALZfXvLUCNcWtK4WKi9eprnTjPc5habJOm8NSMovmvJ7+whOo1qEZrDOKknukk14mktmp1GWdNypvl60e55+Jz9fg1SPOk8/Pk/29iFO1kvh5lJBvbTqfXj7uGa5O590vqayvoytD36VRc8Lu71kVVS2rU/ji16fUjypyjujFAYNBgABeAAZFGwVZ+5TnLoi2u82Vm1StEtqjBfeav7o3m6nb1anwRb9DKMJS2RpSSjQlN4YRcm90U2+5FvsepdOOdWUpvgvVj9fE3lmscKaw04xiuSu7+Ja0ODVZc6j0r9X+xJhayfxciq6M1NlK6Vd4V8Mc5dr2LxLVZLHClHDTiorlv5t730kwL+3s6Vuu4ufj1JkKUYbAAEs2gAAAAAAAAAAAAAAAAAAAAAAAA8R6ADT6d2FNtW1gHL8V+Mrrnc+LPtLboEA1cM/3EY2/wARv2egHWlmAAAAAAAAAAAAAAA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pic>
        <p:nvPicPr>
          <p:cNvPr id="8200" name="Picture 8" descr="http://4.bp.blogspot.com/-DL5vbuVDvbc/T_sRIeex3pI/AAAAAAAADH4/AHVyMnLfkfI/s1600/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028" y="5464263"/>
            <a:ext cx="569188" cy="5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矩形 40"/>
          <p:cNvSpPr/>
          <p:nvPr/>
        </p:nvSpPr>
        <p:spPr>
          <a:xfrm>
            <a:off x="7176110" y="2975783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>
                <a:solidFill>
                  <a:srgbClr val="0070C0"/>
                </a:solidFill>
                <a:latin typeface="微軟正黑體"/>
              </a:rPr>
              <a:t>建立負載平衡服務</a:t>
            </a:r>
          </a:p>
        </p:txBody>
      </p:sp>
      <p:sp>
        <p:nvSpPr>
          <p:cNvPr id="47" name="矩形 46"/>
          <p:cNvSpPr/>
          <p:nvPr/>
        </p:nvSpPr>
        <p:spPr>
          <a:xfrm>
            <a:off x="6149245" y="4106425"/>
            <a:ext cx="2839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查</a:t>
            </a:r>
            <a:r>
              <a:rPr lang="en-US" altLang="zh-TW" sz="1600" b="1" dirty="0" err="1" smtClean="0">
                <a:solidFill>
                  <a:srgbClr val="0070C0"/>
                </a:solidFill>
                <a:latin typeface="微軟正黑體"/>
              </a:rPr>
              <a:t>cpu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 , men 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使用率是否過高</a:t>
            </a:r>
            <a:endParaRPr lang="zh-TW" altLang="en-US" sz="1600" b="1" dirty="0">
              <a:solidFill>
                <a:srgbClr val="0070C0"/>
              </a:solidFill>
              <a:latin typeface="微軟正黑體"/>
            </a:endParaRPr>
          </a:p>
        </p:txBody>
      </p:sp>
      <p:sp>
        <p:nvSpPr>
          <p:cNvPr id="48" name="文字方塊 47"/>
          <p:cNvSpPr txBox="1"/>
          <p:nvPr/>
        </p:nvSpPr>
        <p:spPr>
          <a:xfrm>
            <a:off x="6919591" y="3191807"/>
            <a:ext cx="1832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複製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VM(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不開機）</a:t>
            </a:r>
            <a:endParaRPr lang="en-US" altLang="zh-TW" sz="1600" b="1" dirty="0" smtClean="0">
              <a:solidFill>
                <a:srgbClr val="0070C0"/>
              </a:solidFill>
              <a:latin typeface="微軟正黑體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7068274" y="3767871"/>
            <a:ext cx="1747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將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VM </a:t>
            </a:r>
            <a:r>
              <a:rPr lang="en-US" altLang="zh-TW" sz="1600" b="1" dirty="0">
                <a:solidFill>
                  <a:srgbClr val="0070C0"/>
                </a:solidFill>
                <a:latin typeface="微軟正黑體"/>
              </a:rPr>
              <a:t>IP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加入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SLB</a:t>
            </a:r>
            <a:endParaRPr lang="zh-TW" altLang="en-US" sz="1600" b="1" dirty="0">
              <a:solidFill>
                <a:srgbClr val="0070C0"/>
              </a:solidFill>
              <a:latin typeface="微軟正黑體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6452007" y="4937075"/>
            <a:ext cx="2786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0070C0"/>
                </a:solidFill>
                <a:latin typeface="微軟正黑體"/>
              </a:rPr>
              <a:t>VM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開機（此時</a:t>
            </a:r>
            <a:r>
              <a:rPr lang="zh-TW" altLang="en-US" sz="1600" b="1" dirty="0">
                <a:solidFill>
                  <a:srgbClr val="0070C0"/>
                </a:solidFill>
                <a:latin typeface="微軟正黑體"/>
              </a:rPr>
              <a:t>才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/>
              </a:rPr>
              <a:t>加入服務）</a:t>
            </a:r>
            <a:endParaRPr lang="en-US" altLang="zh-TW" sz="1600" b="1" dirty="0" smtClean="0">
              <a:solidFill>
                <a:srgbClr val="0070C0"/>
              </a:solidFill>
              <a:latin typeface="微軟正黑體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3229420" y="4831691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zh-TW" altLang="en-US" dirty="0"/>
              <a:t>約</a:t>
            </a:r>
            <a:r>
              <a:rPr lang="en-US" altLang="zh-TW" dirty="0"/>
              <a:t>1</a:t>
            </a:r>
            <a:r>
              <a:rPr lang="zh-TW" altLang="en-US" dirty="0" smtClean="0"/>
              <a:t>分鐘</a:t>
            </a:r>
            <a:r>
              <a:rPr lang="en-US" altLang="zh-TW" dirty="0"/>
              <a:t>Scale</a:t>
            </a:r>
            <a:r>
              <a:rPr lang="zh-TW" altLang="en-US" dirty="0"/>
              <a:t>完成</a:t>
            </a:r>
          </a:p>
        </p:txBody>
      </p:sp>
      <p:grpSp>
        <p:nvGrpSpPr>
          <p:cNvPr id="12" name="群組 11"/>
          <p:cNvGrpSpPr/>
          <p:nvPr/>
        </p:nvGrpSpPr>
        <p:grpSpPr>
          <a:xfrm>
            <a:off x="4358512" y="92610"/>
            <a:ext cx="2079825" cy="2372607"/>
            <a:chOff x="0" y="72123"/>
            <a:chExt cx="2079825" cy="2372607"/>
          </a:xfrm>
        </p:grpSpPr>
        <p:grpSp>
          <p:nvGrpSpPr>
            <p:cNvPr id="54" name="群組 53"/>
            <p:cNvGrpSpPr/>
            <p:nvPr/>
          </p:nvGrpSpPr>
          <p:grpSpPr>
            <a:xfrm>
              <a:off x="1175247" y="72123"/>
              <a:ext cx="904578" cy="786030"/>
              <a:chOff x="8028160" y="834589"/>
              <a:chExt cx="904578" cy="786030"/>
            </a:xfrm>
          </p:grpSpPr>
          <p:sp>
            <p:nvSpPr>
              <p:cNvPr id="56" name="橢圓形圖說文字 55"/>
              <p:cNvSpPr/>
              <p:nvPr/>
            </p:nvSpPr>
            <p:spPr>
              <a:xfrm>
                <a:off x="8028160" y="834589"/>
                <a:ext cx="864320" cy="786030"/>
              </a:xfrm>
              <a:prstGeom prst="wedgeEllipseCallout">
                <a:avLst>
                  <a:gd name="adj1" fmla="val -52792"/>
                  <a:gd name="adj2" fmla="val 3341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 sz="1600" spc="-150" dirty="0"/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8040625" y="965994"/>
                <a:ext cx="89211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TW" altLang="en-US" sz="1400" b="1" spc="-150" dirty="0" smtClean="0">
                    <a:solidFill>
                      <a:srgbClr val="FFFFFF"/>
                    </a:solidFill>
                  </a:rPr>
                  <a:t>還是來看一下啦～</a:t>
                </a:r>
                <a:endParaRPr lang="zh-TW" altLang="en-US" sz="1400" b="1" spc="-15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6148" name="Picture 4" descr="http://www.libertytimes.com.tw/2010/new/sep/28/images/87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50000" y1="17112" x2="50000" y2="17112"/>
                          <a14:foregroundMark x1="48800" y1="22727" x2="48800" y2="22727"/>
                          <a14:foregroundMark x1="60000" y1="31283" x2="60000" y2="31283"/>
                          <a14:foregroundMark x1="50800" y1="30481" x2="50800" y2="30481"/>
                          <a14:foregroundMark x1="44800" y1="32620" x2="44800" y2="32620"/>
                          <a14:foregroundMark x1="54000" y1="37701" x2="39600" y2="15508"/>
                          <a14:foregroundMark x1="65600" y1="26471" x2="54400" y2="5882"/>
                          <a14:foregroundMark x1="63200" y1="6952" x2="40800" y2="6952"/>
                          <a14:foregroundMark x1="55200" y1="68717" x2="78800" y2="52406"/>
                          <a14:foregroundMark x1="64400" y1="55882" x2="43200" y2="54545"/>
                          <a14:foregroundMark x1="66800" y1="16310" x2="65200" y2="9893"/>
                          <a14:backgroundMark x1="66000" y1="2674" x2="66000" y2="2674"/>
                          <a14:backgroundMark x1="71600" y1="19251" x2="71600" y2="19251"/>
                          <a14:backgroundMark x1="71200" y1="3743" x2="71200" y2="3743"/>
                          <a14:backgroundMark x1="98400" y1="46257" x2="98400" y2="46257"/>
                          <a14:backgroundMark x1="95600" y1="40374" x2="95600" y2="40374"/>
                          <a14:backgroundMark x1="86800" y1="32888" x2="86800" y2="32888"/>
                          <a14:backgroundMark x1="78400" y1="29144" x2="94800" y2="3663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2876"/>
              <a:ext cx="1538672" cy="2301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07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760189"/>
          </a:xfrm>
        </p:spPr>
        <p:txBody>
          <a:bodyPr/>
          <a:lstStyle/>
          <a:p>
            <a:r>
              <a:rPr lang="zh-TW" altLang="en-US" dirty="0"/>
              <a:t>秒</a:t>
            </a:r>
            <a:r>
              <a:rPr lang="zh-TW" altLang="en-US" dirty="0" smtClean="0"/>
              <a:t>殺型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850180" y="1807807"/>
            <a:ext cx="7467600" cy="39513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時間到備妥足夠的</a:t>
            </a:r>
            <a:endParaRPr lang="en-US" altLang="zh-TW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虛擬主機就是了</a:t>
            </a:r>
            <a:r>
              <a:rPr lang="en-US" altLang="zh-TW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4230351" y="4023765"/>
            <a:ext cx="707258" cy="942553"/>
            <a:chOff x="2368292" y="4276489"/>
            <a:chExt cx="707258" cy="942553"/>
          </a:xfrm>
        </p:grpSpPr>
        <p:sp>
          <p:nvSpPr>
            <p:cNvPr id="33" name="Oval 15"/>
            <p:cNvSpPr>
              <a:spLocks noChangeArrowheads="1"/>
            </p:cNvSpPr>
            <p:nvPr/>
          </p:nvSpPr>
          <p:spPr bwMode="gray">
            <a:xfrm>
              <a:off x="2368292" y="4276489"/>
              <a:ext cx="707258" cy="617752"/>
            </a:xfrm>
            <a:prstGeom prst="ellipse">
              <a:avLst/>
            </a:prstGeom>
            <a:solidFill>
              <a:schemeClr val="tx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pic>
          <p:nvPicPr>
            <p:cNvPr id="34" name="Picture 16" descr="light_shadow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2375129" y="4302201"/>
              <a:ext cx="518099" cy="38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文字方塊 34"/>
            <p:cNvSpPr txBox="1"/>
            <p:nvPr/>
          </p:nvSpPr>
          <p:spPr>
            <a:xfrm>
              <a:off x="2472443" y="4849710"/>
              <a:ext cx="588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b="1" dirty="0" smtClean="0">
                  <a:solidFill>
                    <a:srgbClr val="4C1304"/>
                  </a:solidFill>
                  <a:latin typeface="微軟正黑體" pitchFamily="34" charset="-120"/>
                </a:rPr>
                <a:t>SLB</a:t>
              </a:r>
              <a:endParaRPr lang="zh-TW" altLang="en-US" b="1" dirty="0">
                <a:solidFill>
                  <a:srgbClr val="4C1304"/>
                </a:solidFill>
                <a:latin typeface="微軟正黑體" pitchFamily="34" charset="-120"/>
              </a:endParaRPr>
            </a:p>
          </p:txBody>
        </p:sp>
        <p:pic>
          <p:nvPicPr>
            <p:cNvPr id="36" name="Picture 10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9322" y="4474169"/>
              <a:ext cx="354276" cy="227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7" descr="D:\Dropbox\Template\icon\PNG\add_4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066" y="4539060"/>
              <a:ext cx="252596" cy="2193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2" descr="data:image/jpeg;base64,/9j/4AAQSkZJRgABAQAAAQABAAD/2wCEAAkGBg8QDw8NDQ8NDw8PDQ0NDw0PDw8PDw0NFBAVFBQQFBQXHCYeFxkjGRQUHy8gIycpLC0sFR4xNTAqNSYrLCkBCQoKDgwOGg8PGSwkHiQpLjU0LSosKS81LC8pLCkvKSwsLywsLSoqKiwtKSksKTMpKiw1LCwpMiksLDUpLykqKf/AABEIAMIBAwMBIgACEQEDEQH/xAAcAAACAgMBAQAAAAAAAAAAAAAAAQIDBAUGBwj/xABGEAACAQMABQgFCQUGBwAAAAAAAQIDBBEFEiExUQYHEyJBYXGBQpGhscEUIzJDUlNicpIzZIKywhUWJJPR0iVjc6Lh8PH/xAAaAQEAAgMBAAAAAAAAAAAAAAAAAQMCBAUG/8QAMhEAAgECAwQIBQUBAAAAAAAAAAECAxEEITEFEkFREzJhcZGxwdEiQoGh8BQjM+HxYv/aAAwDAQACEQMRAD8A8WGAAgYgAAAAABiyICQAABAAYJElEAjgeCSiSVMi5FyvA9Ut6MfRkXFynAYLujF0YuLlOALHATiTcXIAPAiSRDUsABIJaxFiGAIAAAAAAAIkhEAjgBgCRgAAgAAASAAIAYCGgQBJIFEtjAhsi5FRLI0y6nRMqla5KZ1UiqVRIxI0C2NubW30a5YwmzMlYwp/talKn+eST9W8054pXsjTliknZGjjavgS+SPgbOWkLKO+s5fkpzfteCK0xY/arf5X/kw6Wq/lfgzHpaj0i/Bmtdq+BXK2N3TvbKexV9X88Jx9u0yI6MjUWaM6dVfgkpP1byHiXHrJrvTI/UuPWTXejmJUCqVI6C40a1saaMCraNGxDEJmxDEKRqpQIOJnVKJjzpm3GaZsxlcx8CLHEi0WFhABiAAAAkAIAIAAAAAAAAAAAJAAEAAAMEAiUUJIuhAhshscIGVRojoUTcWFhn3tvYkuLZp1qyijUrVlFFVpYNtbM9xk3V5Qttk/nKi+qg11X+KW5eG8wdKafxmjavEd0qy2Sn3R4Lv3s0iprfL1drKqeHlV+KpkuX5oVQoSq/FUyXL80Nhd8orip1YPooP0KXVyu+W9mu6J75NLvb2jdXsisEMm/CnCmrRVjehTjBWirDdNcfUhOC4kTa/3Wvuj6f5LW6PV1tbV9HjjeJ1IQ6zS7yZTjHrOxq9TvCLlF60W0+xxeGvMAyZmRt7HlbXhiNXFxD7NT6SXdPejf2la3ul/h5atTGXQnhT/AIXukcQ+8E3FqUW008pp4aZpVcHCWcPhfZ6o06mEhLOOT7PY6q7sGm01hmsrUMGz0PykjWxQvGlPdTuXsy+yNT/d6zI0ho5wbjJYaNONSdKW5U18+41Y1J0pbk9fM5mpTKZRNlXo4MOpA6cJ3OhCdzFaEWSRBouLiIDESBAAAAAAQBgIABAAAkAAAAGhE4oEE4IyaNMqpRNhaUstFFWdkU1JWRm6Ps3JpJbyjT2lUk7Wi+qtlWa+skvRX4V7WZt/d/J6GY7KtXMIcYx9KfwXj3HKx4mph6fSS6SWi09zUoU+ll0ktFp7k11dvb7iDlkTYjpHRGAkTlSksayks7sprKFwbDk3bqpeWsJLKlc0U1xWuth9P/I4aurqrGMYx2HzXyKhnSFmv3qj/OmfT2qeR2/XlTqQS5Gu6SqTd+CXqfLvK60jSvrmnBYjGtUwuCyaZm+5avOkLvP39Re00Wqenw7/AGo35LyM6P8AHHuREMg0IvLRpLDznuxx7zruTGllXgrKvL5yKxbVH6Sx+yb9xx+SUJuLUotpxalFremnlM18RQVaG69eD5Mpr0VVjuv6dh1t/aNNprajT1qZ1UblXdtC6WOkXzddL7xL6Xg1tNFd0TnYaq092WqOfh6jT3Zao084lUkZVWJjyR1ou504sqESZEzMxAAAAAACQAABAgAASAAAA0TgiCLYIhmLMmjE3ei7bWklxaRqbaJvqFToqNat2wpS1fzvqx9rRzcVJ6I5+Kk7WWpz2nr3pa8tV9SHzUPyx2Z83l+ZgSZFMDoQgoRUVwN+EFCKiuAxpZEdtzW8lVe3inUWaVDFSa7JP0Yvz9xhXrRoU3UloiJy3Vc6vm05sI6sb6/hlvEqVCS2Jdk5L4HYc4egbaro25dSMIujSlVpVEknCcVsSffux3nUScacHKTUYQi229ijFLa/UeCc4vOJUvqkqFBuFrCWIx3Oq0/py+C7PE8ThZYraWLVVOyi/BGDppK0s5P7e1uBpuQNPOk7NfvNN+pn03qnzbzaUlLSdrnOyrFr1PefSs3hGzt5b1ePYi2l15dy9T5Y5Xyzf3T/AHipu8T3rkpyPs6NjRpqlSqdJRhOpOUYydWUopt54bTwDlNUze3Mv+fU/mZ6VzT8v5Zho24blFRapVG182luj+X3G/tSjWnhIOk+qlfw9DWjuqEHNZW8NMzTc5nNv8kzd2kW7dvrw39C3/Sebs+tr6yhVpzpVEpQqRcZRfamfMnLHQDsryrbPOrGTcHxg9sX6jLYm0ZYiLpVOsvui1J05bj04exomA2RPRFp0fIvSGpcO3l+zuo9Ft7Km1wfr2eZsdJW+HJPem0chQrOEoTjscJxmmt+U8/A9C0+lJxrR+jWpwqr+KOTj4uPR11JfMvuv68jlYqO5WUlx9DkK8TDmjZXMdrMCojoUpXRvU3dGOyDLJFbNgvEACAGIABIAAAAAgAGAhgEkXUymJfSMWYs2FpHajZaYerYz/FWpR8utL4I19nvRsOUEf8AAp8LmGf0TOZU/lj3o5tX+WK7UcmhiQzqnTGj6B5mtEqno/pcYlWm5N9riti+J8/xR9Mc2eP7MtsbOo9mfxM8/t+TWHUVxZW86kF3+RqOeXTsrewjQpvErqpqNr7qKzL1vVXmeAZPYOf9PNi/R1bj15gePF2xKShhU1xb87GfzNna808E9JUN+VNNcH1ZZyfR8lsfgfN/NRfQp6St1UcYqdTCbS+lqSSWeza8H0fcVowpzqTkoxjCUpSbwlFLLZy9rQcsRnyIo5Sm32eR8ncoH/irj/r1f5mY+jryVGrCrFtOElL/AFRPS9ZTr1px3SqzkvBsxI7z08I3pqL5FcI3ppPkfUvJTSTubKjVlhy1XCWGn1o7M58MHmfPtotJ210ltalSk+ONq+J3fNi27BPs10ktVxxinBPZ45Oc59cKzoLt+UbP0vJ4nBJ0sfHd4toxjeVCEnqrex4S0RZKRFnvTYJI76i9fR1lPOcU6lNvGMas2seRwMUd3op/8Lt8/fXOPDXOZtFfDB/9ejOfj+rF/wDXozSXi2mtqmzvd5rapfQ0LaOhjSK2WSK2bhtiYhsQJABAAMBAAAAAAwEMAmi6mUIupkMxZsrR7UbbSsNawq/gqUanlrOP9RpraR0NpDpKVaj95QnFfmxrR9qRycR8MlLk15nLxHwyUuTRwqGIEzrnWJo+geZfSyq2PQ561Geq1nbqtbPifPqZ2fNhyr+Q3sdd4o1sU6nCOXsl5P3nL2ph3Xw7S1WZVPJqfJ/bier88ugJXOjumppudrPpsLa3SaxP1bH5HzzJH1/mNSHZKE44a3qUWt3geBc5HNlVsqk7m1hKpZybl1Vl2+fRkvs8H6zlbHxsYroJu3L2LJqz3uDPPoTcWmt6eU+DNtccrL2pT6Cpc1p036EqknHHDGTUNAeklTjJpyV7GDinqhtmRo62lUqwhHa3JL2lNKk5NRSy3sXie0c1XNtOk4317BxlsdKjJYl3TkuzwNbGYqOHptvXgiJt9WOr/LnonJbRjt7OjRn9NQ1p/nlta+HkeW8/WlE521qntipVZLhnYvcz1/SN/ToUqlerJRhTi5Sb7Ej5b5X6fle3la5lnE5vVT9GC2Jeo89sug6uI6R6R82ZTioqNKPD00+/kaORBkmRPXmRZDG3PDsPQKa1dHWMHvdGdTylNtew4GjRc5RhFNynKMIpb228I9E5QtRlGjHCjRpQopLYlqxw/bk5O0HeUIdrfgrepzMc7uEe2/h/pzF49prarM26ntZgVGbdBZGzRWRTIrZOTK2bZtCEAgSMBAAMBAAMAAABiGASRbBlKLIshkMzaEje6LuNVxa3po52lI2VlUwzQxNPeRo4iG9ExOU9h0VxJxXzdX56nwxLa4+TyjUnbaQsflVvqR21qWalLjNY61NeOMrvRxOOJbhKu/Ddeqy9mWYSrvws9Vl7DTJxkVjybZtHr3NlzoqmoWV/PqLEKNZ7oLshJ/E9lhUjOOU4yjJdzTTPj5SOp5M84t9Y4jSqa9NfVVMyh5dq8jzuO2P0knUo5PkYRcqeUc1y9vY9t01zU6Lum5ui6M3tcqEujy+Or9H2GkhzEWCeXXu2vs5pr26pg6M5+aLSVzb1IPtdOSlH1PDNs+e7RuM4r54ai/1OYobRpfCt7zJ3qXFNePpkdBoDm+0dZNToUE6i+tqvpJrwb3eRvL2/p0YSq1pxhCKy5SeEjynSvP1TSatbeTe3EqjSXqR5tyk5cXl/LNxVep2Uo9WC8iyls3FV5b1XLtebJ6S2VOP1f5dnS85nOXK+k7W2bjbQk8vtrNdr7u485bByItnqcPh4UIKECIxt3gxwjwIlsIvYknrNpJLe2+BeZM33IqxU7rppr5u1i68uDmtkI+cvcbLSdy5SlJva235mZRs1Z2sbfGK1TFW5ec4njq0/4V7WzR3lY4m909ZzWmi7lx+vkcZy6es5LRZIwq8jDqMuqyMabOvTVkdSCsiEmQZJsgy0tAQCBIwEAAwEMAYAAADEABJEkyBJMEF9ORl0KhgRZfTmVzjdFco3Oi0feOLTTw1gx+UuhFOLvbdbN9xSj6EvvEvsvt4Mw7etg3ejtIODUk+5remu1NdqOVOMqM9+H+9hzZqVKe/D/ThwOq03yZU07iyjn0qlstsocZU12x7t6OVaOnRrRrRvHw5HRo1o1VeP+DyPJEC4uJ6waxDIZBBLWFkWRAkeQDBKP/zxAHHGO06vkvodUoxv7hbVttqUkus8ftn3Ls4sr0NyZUNW4vVs2Sp2z+lPg6n2Y929mbpLSMptyb7u5LsSRysTiOk/bp6cX6L1/LcvEYjpP26f1foiq/vHJuTeW234s0teoWXFfJhVJltCjuotoUt1EakiiTJSkVtm+kbqQmyLGxEmQgAAAAQADAAAJAAAAAAAMZEYBNMsjIpTJJggy6dQzaFxg1cZF0KhTOncpnC50VpfuLTi2muBdf6PtrvrVF0Nd/XwWyb/ABw7fFbTQUq5m0rs5s6Eoy3oOzNCdBxlvQdma3SHJq4o5k4dJTX1tLrxx342x80as7S20lKO2MmvB4LKs6FXbWoUZv7Wrqy/VHDLY4yccpxv3e39mccXOOU437vb+zhwwdfPQdjLdGtD8tRNf9yZH+7dn95c+un/ALS39dT5PwLf11Pin4HJ4Bvj4HYQ0JYx2uFap+erhP8ASkZVKtRpfsKFGm1ukoqU/wBUssxeOXyxb+354GLxy+WLf2/PA5nR3Ju4rYlq9FT+9q9SOO5b5eSOks7C2tetSTq1l9fUS6r4whuXi8squdJN7ZSb8WYFa9NacqtfJ5LkvXma8pVa+TyXJepm3d+225Ntv2mpr3GSqpXyY86hs0qCibNKgojqVCiUglIrbN5KxuJWBsg2DYsmRmGRAIAAAAAAAAAAAAmACAGAAAAAAAxpkRgE0ycZFKZJMEGRGoWwrGGpElMwcbmLjc2EbgujdPiaxVCaqlTpJlTpJmzV6yXy5mr6UOlK/wBOivoEbJ3zKpXb4mF0pF1CVQSMlRSMmdcplVKXMi5lygkWqCROUytyIuRFsssZpDbItiyLJJkPIhZAAAAQAwEAADEAADEABMYgAGIAAAYgAGAgAHkeSIAEsjyRyGQCesPWK8jyCCzXDWK8hkAnrC1iGQyBYk5CyRyGQSPIsiFkAYgEAMQAAAAZVLR0pJOMqe1J41tvuAMUDIVjLGsnDi1rbVsb3eRKOjZtZzTWzP0453Z8t3aAYoGXLRk120/1ri0Rej55azT2Y266w9md/wD728HgDGAyf7Onxp/5kRgGOhoAAAAAAGAAAAAAAAAAAAAAAAAAAAAAwAABAAACBgAAgAAAAAAAyoRWI7F9Fe8AMJm1htWS1Vjct3wQtVau5bn/AFABWbjSv9CFKKxuW5e9FmquC3P3MAJZhTWSIzisvYt7AACMZa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9" name="AutoShape 4" descr="data:image/jpeg;base64,/9j/4AAQSkZJRgABAQAAAQABAAD/2wCEAAkGBhIQDxAQDRIQEAwODRUQDwwQDQ8PDg8OExwWFhUQEhIXGyYeGBkoGR4SIDAgJCcpODgsFh8xQTAsNiYyLCkBCQoKBgUFDQUODSkYEhgpKSkpKSkpKSkpKSkpKSkpKSkpKSkpKSkpKSkpKSkpKSkpKSkpKSkpKSkpKSkpKSkpKf/AABEIASwAqAMBIgACEQEDEQH/xAAcAAEBAAEFAQAAAAAAAAAAAAAAAQcCAwUGCAT/xAA9EAACAQMBBAYFCQgDAAAAAAAAAQIDBBESBQYhMQcTIkFRYRRxgYKRFzJCUmJzobHBIyQzcpKisvCTwtH/xAAUAQEAAAAAAAAAAAAAAAAAAAAA/8QAFBEBAAAAAAAAAAAAAAAAAAAAAP/aAAwDAQACEQMRAD8Awc2MhkAuRkgAuRkgAuRkgAuRkgAuRkgAuRkgAuRkgAuRkgAuRkgAqYCABkKyAAAAAAAAAAAAAAAAAAAAAAAAAVAIAGQrIAAAAAAAAAAAAAAAAAAAAAAAABUAgAZCsgAAAAAAAAAAAAAAAAAAAAAAAAFQCABkKyAAAAAAAAAAAAAAAAAAAAAAAAAVAIAGQrIAAAAAAAAAAAAAAAAAAAAAAAABUAgAZCsgAAAAAAAAAAAAAAAAAAAAAAAAFQCABkKyAAAAAAAAAADXGnkDQDf9GZtyp4A0AAAAAAAAAACoBAAyFZAAAAAAACpG9Tt2wNqEcnObH2TKrOMIRcpzkoxillyk+CSXjk+OhYPPIyJ0ZWWL+0bXKvFgc38g9z1GrraHX6c+j9rn9XrOWfZjz7zFm2NkypTlCcXGcJOMotYcZJ4aa8cnsQ859Jtlm/u2lzuJMDFc44NJyVeweeR8lS3aA2AVogAAAAABUAgAZCsgAAACpEPptqOWBu2dm5NHed09w615NQowzjDlN8IQXjKXd6uZq3F3Rnd1oUoLGeMptZUILnJ/7zaR6M2NsalaUY0aEdMIri/pTl3zk+9gdCp9CFuqWHXqekY+eoQ6nV/JjVj3jg909jyttpUqU0lOlc6ZY5ZWeK8u8ynt7eShZQ1V5dprsUo8ak/Uu5ebMa7v7WdxtOnVlhSq3OrSuSzyXsWEBl4wvvbseVxtGrSgk51bnRHPBZeFx8jNBiHeDavo+06lWOHKldalF8njmvasoDkp9CFB0sKvU9Ix89wh1Orw0fOx7xi/ezcOtZzcK0Md8ZrjCa8Yy7/UeiNg7x0L2GqhLtJdulLhUh613rzRvbZ2NSu6MqNeOqEuT+lCXdOL7mB44vLNxbPiaMkb9boztK06U1y4xmlwnB8pr/eaaMf3NHDA+YAAAABUAgAZCsgAAAWKOc2LaapI4akuJ3Tc+w6yrTgudSpGC9cmkBnrox3eVtZRqtftrlKbeOKpfQj/ANve8jnt4tuRs7edafFrhTh9eo+S9XNvyTOQo0lCMYxWIxioxXglwSMTdMe2n1saKfZo08tfbnxb/p0/FgdD3k3onXrSnUk5Tk+Lf4JLuXkcz0b3Oq+tvvl+pjW6uW5+07/0Wy/frX76IHoowB0kXOm+ufvn+hn487dKMv366++kB8O7W9E6FaM6cnGcXwf5prvXkehd3duRvLeFaHBvszh9Soua9XJryZ5JtblqftM29Dm2X1sqLfZrU8pfbhxX9uoDtfSfu8rmylViv2tsnNPHF0n89flL2PxPNW2rTTJnsOtSU4yhJZjOLjJeMXwaPK2+Fj1dWpB84TlB+uLaA6TJENyquJtgAABUAgAZCsgAAAbtDmZH6Ncem2meXpNL/JGN6T4ndNzr7q6tOa506kZr1xaYHqswJ0tZ9NuM/Wj8NMcGeKVVSjGUXmMoqUX4p8UzEnTHsZ9dGsl2a1NZf24cGvhoAwTVfa9p33oyvYwv7TU0o+kQTbeEsvC/Fo6Pf0HGTNVleuDA9mHmjpMvozvrtwacfSJpNPg8PH5pk+Ve/wCo6j0mfV6dOcQ63T4dbjV7cnS729c2BsUn2vaZZ6Jc+m2+PrS+GmWTFdhQcpIzl0ObGfXSrNdmjTwn9ufBL+nUBl080dJePTbrHL0mr/kz0pVqKMXKTxGMXJvwS4tnljfG/wCtq1JvnUqSm/ebYHS6/M2jcqvibYAAAVAIAGQrIAAAFiznNi3emSOCPpta2GB6r6Mt4Fc2UabeatslBrvdP6Evh2fdOa3l2DG9t5UZYUvnU5v6NRcn6uafrPPu4e987SvCpB5S7M4N4U4PnF/hx8Uj0Xsna1K6oxrUJaqcl70Zd8ZLuaA82b07rVKNScKkXGcXhxf5rxXmdPr2Eovkeutv7s0L2GmvHtpYhVjhTj5Z715MxntrodrJt0NFaHdhqnP2xlw/EDBXUyN+hYSk+Rk/5KrvOPR5/wBuPjk5/YvQ9WbTr6KMe/LU5+yMeHxYHQd1t1qlapCFOLlObwor834LzPRe7ewo2dvCjHDl86pNfSqPm/VyS8kadgbs0LKGmhHttYnVlhzl5Z7l5I+ra21qVrRlWry004r3pS7oxXe2B1zpM3gVtZSpp4rXKcEs8VT+nL4cPePNG2rvVJnb9/N8J3dedSbwn2YQTyoU1yiv/fFsx5dVssD55MgAAAAVAIAGQrIAAAAqZAB99neOLO/bnb+1bOalSlweNdOXGnNeEl+pjNM+ijdNAer93+ki0uklOSoVnzhUklBv7NTl8cHaozTWU00+TTyn7Tx5abblHvOf2dvxWo/wqtSn/JUlBfBMD1KaZzSTcmklxbbwkvNnnD5UbzGPSa3/ACPPxOK2jvvWrfxatSp/PUlP82BnreDpJtLVNQkq9ZcoU5LQn9qpy+GTCu+O/tW8m5VZcFlQpx4U4J90V+p1G723KXecTWumwN68vHJs+FsNkAAAAAAKgEADIVkAAAAAAAAAqka1WZtgDd69kdZm2AK5EAAAAAAAAAAqAQAMhWQAAAAAAAAAAAAAAAAAAAAAAAACoBAAyFZAAAAAAAAAAAAAAAAAAAAAAAAAKgEADIVkAAAAAAAAAAAAAAAAAAAAAAAAAqAQAMhrcBoA0A16BoA0A16BoA0A16BoA0A16BoA0A16BoA0A16BoA0A16BoA0A16BoA0A16BoA0oGpQK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11" name="AutoShape 6" descr="data:image/jpeg;base64,/9j/4AAQSkZJRgABAQAAAQABAAD/2wCEAAkGBhISEREQEBIRFRQQEBcSFhUSFxQUFRcQFBUVFBMSExIXGyYeFxkkGhUUHy8gIycpLC4sFR4xNTAqNSYsLCkBCQoKDgwOGg8PGi0kHx8tLDAvLCwsLCwqKiwsLCwpLCosKSwsKSwsLi8sLC0sLywsLCwpKiwpLCw0LCksLDAvMP/AABEIAOEA4QMBIgACEQEDEQH/xAAbAAEAAgMBAQAAAAAAAAAAAAAAAwYEBQcBAv/EAEAQAAIBAQQGBgcGBQQDAAAAAAABAgMEERIhBQYxQVFhcXKBkaGxEyIjMlLB0UJigpLh8BQzQ7LCFRdTogeD8f/EABsBAQACAwEBAAAAAAAAAAAAAAAEBQIDBgEH/8QANBEAAgEDAgMGBAYBBQAAAAAAAAECAwQREjEFIUETIlFhgbEyccHhFCOR0fDxoRUzQlJi/9oADAMBAAIRAxEAPwDuIAAAAAAAAAPG7s3uNBpPW+nC+NJeklx2QXb9rs7zRWuKdBaqjwYTnGCzJm/bNZbNZbPTyx4mt0PW8dniUu36YrVv5k3d8Kyj3Lb23mEUVfjT2pR9X+xDnd/9UWe067y/p00uc234K7zNZX1mtMv6jXVSj43X+JjUNFVZ+7B3cX6q72Z9LVib96cV0Xy+hBdW9r9X7L6GrVVn4mtqW+rL3qlR9MpfUhcnvbLFDVinvnN9Fy+pKtW6P3/zL6GP4G4l8X+WedjN7lXUnxZNTttSPu1Ki6JSXzLG9XKP3/zfoRT1Yp7pzXThfyQ/AV47e47Ga2NZR1jtMdlWT610vNXmys2u1RfzKcZc4txfjejHq6ry+zUi+smvK8wK+hq0NsG1xj63lmZKd7Q6y919RmrDx9y4WPWqzzycnB8J5L8yyNvGaavTTT3rNd5yxoybFpKrSd9Objy2xfTF5EyhxqS5VY581+39G2F2/wDkjpYK1o3XKMro11hfxRzj2ravEsdOopJSi00801mmuTL6hc0q6zTefcmwqRn8LPoAEgzAAAAAAAAAAAAAAABh6S0tToRxTeb2RXvPoXzMTTmsEaCwq6VRrKO5L4pfTeUa02qVSTnOTlJ735LguRUX3Eo0O5T5y/wiLWrqHJbmdpbT1Su7m8MN0Fs/E/tM1qV+S3k1kscqksMV0vclzLHYdHQpLLOW+T29nBHPwpVbqWub9X9CEoyqPLNZY9X5SzqPCuG2X6G6suj6dP3Yq/i833vZ2EmIYi2o29KlsufiSYwjHYlxDERYhiJOo2ZJcQxEWIYhqGSXEMRFiGIahklxDERYhiGoZPm02OnU9+KfPY+9ZmmtmrrWdJ3/AHZbex7H4G7xDER6tCnV+JevUwlCMtymTpuLakmmtzyZmaN0vUoO+Dye2Lzi+zc+aLBbLHCorpLoa2roZXLdo+VJ55xeyS2dD4MqKtCpbS1wfqiLKEqbyi8aI07TrrL1ZpZwe3pT3o2Ry2nUcWpRbTTvTWTT5MuegNZVVup1blU3PYp/SXLuLyw4oquKdXlLx6P7kyjcauUtzfgAuyWAAAAAAAAADUawacVCN0bnUkslwXxP95mXpbSUaFNzlm9kVxluRzu02mVScpzd8pO9/Rcio4lfdhHs4fE/8Ii162hYW581ark3KTbcne29rZLY7I6ksK7XwRDGLbSW1u7tLHYrOqcVFbdrfFnNW9HtZZlt1IEI6nzJ7PRjCKjFZLxfF8yXERYhiLxNJYRMJcQxEWIYhqGSXEMRFiGIahklxDERYhiGoZJcQxEWIYhqGSXEMRFiGIahklxDERYhiGoZJcR81IqScZK9Paj4xDEG8gr2kLA6cuMXsfyfMxUyz16SnFxlsfg9zRW61Fxk4van+2UtzQ7OWY7MiVIaXyLlq1rB6VeiqP2iWT+NL/I35yyE3FqUW00701tTWxov+gNMKvTzynDKS8pLk/qX/DL/ALVdlUfeWz8fuTbetq7stzaAAuyWAAADxu7N7j0r+t2k8FNUov1qu3lTW3v2d5ouKyoU3Ul0MJzUIuTK7p7Szr1W17kcoLlvl0v6GsAOEqVJVZuct2U8pOTyzY6IoXyc39nJdL/TzNviMKwRupx559/7RkYi0oLRBIkQ5IlxDERYhiN+ozyS4hiIsQxDUMkuIYiLEMQ1DJKmZX+m1OC70YVOWa6V5lnJ1rRjWT1dDdTgpbml/wBNqcF3oxqkXFtPancWMrtvl7SfWPbqhGlFOIqQUVyPnEMRFiGIgajTklxDERYhiGoZJcQxEWIYhqGSXEa3TFC9Ka3ZPo3fvmZuI+K8cUZR4rx3GqqtcGjGXNYK+Zei9ISo1I1I7smuMXtX73pGICohNwkpR3RFTaeUdRoV4zjGcXepJNPkyQqupuk/es8n96H+Ufn3lqO6tbhXFJVF6/MuKc9ccgAEk2Bs5vpi3+mrTqbr7o9RZL69pdNZbZ6Ozzu2z9Rfi2+F5z45vjVfnGkvm/oQLue0QADniEb2DyS4JHuIhhPJdCPcRbKXIk5JcQxEWIYhqGSXEMRFiNlozRmP155R3cZfobaUJVZaYmUU5PCIrLZJ1PdWW9vYbaz6HhH3vWfPJdxmwgkkkrktyPS8o2UKfOXNkyNJLcq1OXrLrLzLUVCnL1l1l5luI/DXlS9Pqa7fqela0hL2tTrMshV9Iv2tTrMz4k8U18z2vsjcLRcJwi/dbineuNy2o1trsE6ebzXFbO3gb2yfy4dSPkiVo2Ts6dSKa5MydKMkVPEMRstJ6JuvnTWW1x4c1y5GoxFLWpypS0yIkouLwyXEMRFiGI06jHJLiGIixHuIahk09RZvpfmfJ9Teb6WfJUvcjE1ktLpzjUjthJP6rtWXadLoVlOMZx2SipLoavRy4u2p1sxUXTe2lK78Ms144u4vODV9NR0n1919vYl2s8S0+JvwAdSWJUdd7T61Knwi5vpbuXk+8rBtNZq+K01PutR/Klf43mrOGvqnaXE354/TkU9aWqbYABDNZsLNUviuWRLiMGzVLndx8zKxEuE8xNifIkxDER4gnfkt5nqMsmy0VYfSyz92O3nwiWZK7JGPYLL6OEYb9r5ye398jIOrs7dUafPd7ljShoXmDA0npqnRylfKbWUI5yfN8FzZDp3TPoUoQudWp7qeyK3zly82ViEbm5NuUpO+Unm2zReXyo92O/sYVa2jktzKpS9aPWXmXMpFKXrR6y8y7M0cJeVP0+pjbbMFU0m/bVOuy1FS0pL21Trsz4q8U4/P6Htz8KNzojTVOd1LONSKuwy+0krr4vf5m1KJVgpbd2aayafFPcb/AEBppzfoar9pFXxl8cFv6y3957ZXyqYpz39xSrau6zeFf01YMDxxXqyea4S+jLAR16KnFxlskrv1JlzQVaGnr0NtSGtYKfiGI8rQcZSi9sXc+w+MRybbTwytJMR81alyb5HziMe1VN3aYSnhHjZjAAhmoG91PtOG0Yd1SDXavWXk+80RlaMr4K1Kfw1I39F9z8LzfbVOzrRn4NGdOWmSZ0sHlx6d8XJzK31MVWrLjUk/+zMc+pPNviz5PncnltlG3lgAHgPTJp1b0Yp7GVxlGWAmZeI2GgqOOtHhC+fds8WjUqZYNVIZ1Zcox82/JFjYx7SvFeftzN9FappFiPmrVUYuUncopyb4JK9s9NTrPVus8o/8kow7G75f9YyXadbVn2cHN9EWcnpTZWZ2l1JyrS96o70vhh9iHYvE9xEWIYjiJ1HOTk92VDk28snpS9aPWXmXplBoy9aPWXmi+svuDPKn6fUm2uzPSm6Vl7ar12XEpWl5e3q9dmzjDxSj8/ozK6+FEOI+Jyawyg7pweKL+8vk9h84hiOcU2nlEBPBebBbFVpwqx2Tjfdwexx7HeuwyDQapVfUqw+GpiXRNX/3KXeb47a3q9rSjPxRbQlqimVvWSjhqRn8cc+tHLyaNRiLFrRD2UZfDPzT+iKw5nL8RjouJefMr66xNkkqlxit3nspXnyVcpZIzYABiALwAC+/66gU3+KfEF7/AKrMl/iWYslm+k8J7bTw1KkfhqSXdJkBRyWG0RGAAeAAAA9TLNqlL1avWj5MrBvdUq91SpD4qakvwyuf96LHhcsXUfX2Zvt3+Yi03mm1q/kx5VV/bJG5Nfp6z46E0tsUp/ld78LzqbyLlQml4MsaqzBlMxDEfAOGyU59xq4WpfC7+7M2v+5FH/hq98PqadkX8HT+CHciZbXlS3zp6m2nVlDY3v8AuRS/4avfD6mttFvVaUqqTSqPEk9qT43GJ/B0/gh3IkjFJXJXJbke3N9UuIqMugqVpTWGSYhiPgELJqLJqj/VfUX9/wBSxXmm1Ws+Gi5P7c2+xeqvG83J2vD4uNtBPw93ktqCxTRqNaJew/8AZH5lRbLLrdXujSh8U5S7Ixu85orJz/F5ZuMeCRCun+YAAVJGAAAAAYBkfw74Atv+gguf9MqeBK/DsrmsdHDaaq4yxfmSfm2a0smu1muqU6nxQcX0xd/lLwK2Qb2n2dxOPn78zTVjpm0AARDWAAACfRts9FXo1H7uP0curUWG/slhfYQEdpo4oSjxWXTu8TZRqOnUU10Z7GWlpnSjxo1GqumP4ihFt+0p+pUW/Etku1Z9N/A3B3sJqpFSWzLpNSWUUXStgdGo4bnnF8YvZ3bOwwy9aU0bGtDC8ms4y4P6FLtVklTk4TVzXc1xT3o5DiFk7eepLuvby8irr0nB5WxCACtNAAAAJrHZZVJxhHbJ9y3t9B8UaMpyUYptvYkXHQ2iFRje7nOW18F8KJ9jZyuZ/wDlbv6G6jSdR+RnUKKhGMI7IpJdCJAYOmdKRs9GdaX2VdFfFN+7Hv8ABM7NuMI52SLXkkVfWK2ektU4rZQgqf45evP/ABXYa8hsaeHFN3yqNzk3vlJ3kxwlzV7WrKfiynqS1SbAANBgAAADIsFHHVpw+KpFdjav8DHN1qlZsVoT3U4uXb7q8/A3W9PtKsYeLRlCOqSRerz0A78ujT61WPHZ5NbabxroWUvBvuKEdUnFNNPNNXNcmc10lYnSqzpv7Ly5xecX3XHM8aoYlGquvJ/z+bFfdw5qRigAoCGAAAAAAQWTSUrHaFWje4VMpx4rfdzW1dp0ey2qFSEalOSlGavTXD5Pkc7tFBTi4vf4PcyDQen6tiqOEk5U275Q/wA4Pc/PfyvOG33Z/lz29iXQraeT2OokFrsUKscM4prdxT4p7j40dpOnXgqlKSkt/FPhKO5mUdL3akfFP9Cw5SRWbXqpJZ0pJrhLJ96yfga2poSuv6Un0XS8mXgFXU4RQm8xyvl9yNK1g9uRRoaFrv8ApT7Vd5mwsuqtR/zJRiuC9Z/RFpB5T4PQi8ybf88hG1gtzFsOjadJXQWb2yecn0v5GUCG12uFKDqVJKMY7W/Lm+SLWMY044XJIkpKK5ElSoopyk0kle28kktrbOcad0w7bXUY3+hpZrdi4za57FwXaeaya1TtT9DRTjSv2fam+MuC5dr5fFjsqpxu3vNvmc9xK/U12dPb3+xAr1s92JOADnyGAAAAAAC56l2PDSnVe2pK5dWOXm33FQoUXOUYR2yaiul5I6XY7MqcIU47IRS7t5d8GoaqrqPaPu/sS7WGZavAmAB1RYgrWuWjMUY14rOHqy6jeT7G/Esp81KaknGSvUk01xTyaI9zQVek6b6+5hUhri4nLAZ2l9GuhVcHs2xfGL2du7sME4ScJQk4y3RTtNPDAAMTwAAAEFrsiqK57VsfD9CcBPGwNHSrVrNUUoSlCS2OOxrhwa5Mtei//IuyNpp/jp/OD+T7DXVKakrpJNczW2jQ2+D7JfJlhb306Wzx7G6FWUdjo9j1kstX3K1O/hJ4H3SuNlGaeaafRmcYq2OcdsX5rvRCndsy8C3hxZ45xT+T/skq5fVHbW7tuXSYNr09Z6Xv1qa5KSk/yxvZyFzb2u/pzPulZZy92L7su8S4s8co/q/6PXc+CLzpP/yJBXqzwcn8VT1Y9Kis34FQtukK9qnfUk5vctkYrlFZJElDQz2zd3JZvv2Gzo0IwV0Vd+97Kq4v6lXk36dCNOtKW5BYbAqav2ye1/JGUAVzbfNmgAA8AAAAAJ7FY5VZxpw2yd3Qt7fJI9jFyaS3YSzyN9qbozFJ15LKHqx6z2vsWXbyLgQ2OyRpQjTjsiruni3zbzJjubO3VvSUOvX5lvShojgAAlm0AAA1undEKvTuyU45wfPg+T+nA5/UpuLcZJpxdzT2prcdSNBrLoD0q9LTXtIrNfGlu63/AM4FJxSw7VdrTXeW/mv3IlxR1d5blJB60eHKlcAAAAAAAAAeny4rekegA8UFuS7j6PAAAAAAAAAAAAAAepF61a0L6GGOa9pNZ/djuj08f0MDVjV666vVWe2EXu++1x4d5aTpuF2Gj86oufReHmT7ejjvyAAL8mgAAAAAAAAGg1g1aVW+pSuVTetin9Jcylzg4txkmmnc08mnwaOpmr0xoCnXV/uzSymvKS3opL/hiq5qUuUvDx+5ErW+rvR3OfAy9IaLqUZYakbuElnF9D+W0xDl5wlB6ZLDK5pp4YABiAAAAAAAAAAAAAAAAAT2OxTqywU4uT5bEuLe5HsYuTwlzCWdiFIter+rF11Wus9sYPdwc+fIz9C6tQo3TndOpx+zHqrjz8jdHS2HC9GKlbfovD5k+jb470wAC/JoAAAAAAAAAAAAAABHXoRnFxnFST2pq9FZ0nqbtlZ3+CT/ALZfXvLUCNcWtK4WKi9eprnTjPc5habJOm8NSMovmvJ7+whOo1qEZrDOKknukk14mktmp1GWdNypvl60e55+Jz9fg1SPOk8/Pk/29iFO1kvh5lJBvbTqfXj7uGa5O590vqayvoytD36VRc8Lu71kVVS2rU/ji16fUjypyjujFAYNBgABeAAZFGwVZ+5TnLoi2u82Vm1StEtqjBfeav7o3m6nb1anwRb9DKMJS2RpSSjQlN4YRcm90U2+5FvsepdOOdWUpvgvVj9fE3lmscKaw04xiuSu7+Ja0ODVZc6j0r9X+xJhayfxciq6M1NlK6Vd4V8Mc5dr2LxLVZLHClHDTiorlv5t730kwL+3s6Vuu4ufj1JkKUYbAAEs2gAAAAAAAAAAAAAAAAAAAAAAAA8R6ADT6d2FNtW1gHL8V+Mrrnc+LPtLboEA1cM/3EY2/wARv2egHWlmAAAAAAAAAAAAAAA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1070312" y="4989478"/>
            <a:ext cx="7113642" cy="756693"/>
            <a:chOff x="1130766" y="5362315"/>
            <a:chExt cx="7113642" cy="756693"/>
          </a:xfrm>
        </p:grpSpPr>
        <p:sp>
          <p:nvSpPr>
            <p:cNvPr id="16" name="圓角矩形 15"/>
            <p:cNvSpPr/>
            <p:nvPr/>
          </p:nvSpPr>
          <p:spPr>
            <a:xfrm>
              <a:off x="1130766" y="5362315"/>
              <a:ext cx="7113642" cy="75669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群組 9"/>
            <p:cNvGrpSpPr/>
            <p:nvPr/>
          </p:nvGrpSpPr>
          <p:grpSpPr>
            <a:xfrm>
              <a:off x="2026808" y="5427909"/>
              <a:ext cx="707258" cy="617752"/>
              <a:chOff x="5570618" y="5289060"/>
              <a:chExt cx="707258" cy="617752"/>
            </a:xfrm>
          </p:grpSpPr>
          <p:sp>
            <p:nvSpPr>
              <p:cNvPr id="240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241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4" name="Picture 132" descr="light_shadow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/>
            <a:stretch>
              <a:fillRect/>
            </a:stretch>
          </p:blipFill>
          <p:spPr bwMode="gray">
            <a:xfrm>
              <a:off x="3668709" y="5465693"/>
              <a:ext cx="518099" cy="385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8" name="群組 37"/>
            <p:cNvGrpSpPr/>
            <p:nvPr/>
          </p:nvGrpSpPr>
          <p:grpSpPr>
            <a:xfrm>
              <a:off x="1272786" y="5426809"/>
              <a:ext cx="707258" cy="617752"/>
              <a:chOff x="5570618" y="5289060"/>
              <a:chExt cx="707258" cy="617752"/>
            </a:xfrm>
          </p:grpSpPr>
          <p:sp>
            <p:nvSpPr>
              <p:cNvPr id="39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4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3" name="群組 42"/>
            <p:cNvGrpSpPr/>
            <p:nvPr/>
          </p:nvGrpSpPr>
          <p:grpSpPr>
            <a:xfrm>
              <a:off x="2766755" y="5441793"/>
              <a:ext cx="707258" cy="617752"/>
              <a:chOff x="5570618" y="5289060"/>
              <a:chExt cx="707258" cy="617752"/>
            </a:xfrm>
          </p:grpSpPr>
          <p:sp>
            <p:nvSpPr>
              <p:cNvPr id="44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45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1" name="群組 40"/>
            <p:cNvGrpSpPr/>
            <p:nvPr/>
          </p:nvGrpSpPr>
          <p:grpSpPr>
            <a:xfrm>
              <a:off x="4283968" y="5427909"/>
              <a:ext cx="707258" cy="617752"/>
              <a:chOff x="5570618" y="5289060"/>
              <a:chExt cx="707258" cy="617752"/>
            </a:xfrm>
          </p:grpSpPr>
          <p:sp>
            <p:nvSpPr>
              <p:cNvPr id="47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4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0" name="群組 49"/>
            <p:cNvGrpSpPr/>
            <p:nvPr/>
          </p:nvGrpSpPr>
          <p:grpSpPr>
            <a:xfrm>
              <a:off x="3529946" y="5426809"/>
              <a:ext cx="707258" cy="617752"/>
              <a:chOff x="5570618" y="5289060"/>
              <a:chExt cx="707258" cy="617752"/>
            </a:xfrm>
          </p:grpSpPr>
          <p:sp>
            <p:nvSpPr>
              <p:cNvPr id="51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52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4" name="群組 53"/>
            <p:cNvGrpSpPr/>
            <p:nvPr/>
          </p:nvGrpSpPr>
          <p:grpSpPr>
            <a:xfrm>
              <a:off x="5023915" y="5441793"/>
              <a:ext cx="707258" cy="617752"/>
              <a:chOff x="5570618" y="5289060"/>
              <a:chExt cx="707258" cy="617752"/>
            </a:xfrm>
          </p:grpSpPr>
          <p:sp>
            <p:nvSpPr>
              <p:cNvPr id="55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56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7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8" name="群組 57"/>
            <p:cNvGrpSpPr/>
            <p:nvPr/>
          </p:nvGrpSpPr>
          <p:grpSpPr>
            <a:xfrm>
              <a:off x="6588224" y="5427909"/>
              <a:ext cx="707258" cy="617752"/>
              <a:chOff x="5570618" y="5289060"/>
              <a:chExt cx="707258" cy="617752"/>
            </a:xfrm>
          </p:grpSpPr>
          <p:sp>
            <p:nvSpPr>
              <p:cNvPr id="59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60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2" name="群組 61"/>
            <p:cNvGrpSpPr/>
            <p:nvPr/>
          </p:nvGrpSpPr>
          <p:grpSpPr>
            <a:xfrm>
              <a:off x="5834202" y="5426809"/>
              <a:ext cx="707258" cy="617752"/>
              <a:chOff x="5570618" y="5289060"/>
              <a:chExt cx="707258" cy="617752"/>
            </a:xfrm>
          </p:grpSpPr>
          <p:sp>
            <p:nvSpPr>
              <p:cNvPr id="63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64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6" name="群組 65"/>
            <p:cNvGrpSpPr/>
            <p:nvPr/>
          </p:nvGrpSpPr>
          <p:grpSpPr>
            <a:xfrm>
              <a:off x="7328171" y="5441793"/>
              <a:ext cx="707258" cy="617752"/>
              <a:chOff x="5570618" y="5289060"/>
              <a:chExt cx="707258" cy="617752"/>
            </a:xfrm>
          </p:grpSpPr>
          <p:sp>
            <p:nvSpPr>
              <p:cNvPr id="67" name="Oval 131"/>
              <p:cNvSpPr>
                <a:spLocks noChangeArrowheads="1"/>
              </p:cNvSpPr>
              <p:nvPr/>
            </p:nvSpPr>
            <p:spPr bwMode="gray">
              <a:xfrm>
                <a:off x="5570618" y="5289060"/>
                <a:ext cx="707258" cy="617752"/>
              </a:xfrm>
              <a:prstGeom prst="ellipse">
                <a:avLst/>
              </a:prstGeom>
              <a:solidFill>
                <a:schemeClr val="accent5">
                  <a:lumMod val="75000"/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68" name="Picture 132" descr="light_shadow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/>
              <a:stretch>
                <a:fillRect/>
              </a:stretch>
            </p:blipFill>
            <p:spPr bwMode="gray">
              <a:xfrm>
                <a:off x="5577455" y="5314772"/>
                <a:ext cx="518099" cy="3856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24128" y="5445224"/>
                <a:ext cx="402480" cy="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81743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最後，開始使用</a:t>
            </a:r>
            <a:r>
              <a:rPr lang="en-US" altLang="zh-TW" dirty="0" smtClean="0"/>
              <a:t>API</a:t>
            </a:r>
            <a:r>
              <a:rPr lang="zh-TW" altLang="en-US" dirty="0" smtClean="0"/>
              <a:t>開發您的應用程式</a:t>
            </a:r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475656" y="1916832"/>
            <a:ext cx="5791553" cy="3771900"/>
            <a:chOff x="2502521" y="1846412"/>
            <a:chExt cx="5791553" cy="3771900"/>
          </a:xfrm>
        </p:grpSpPr>
        <p:sp>
          <p:nvSpPr>
            <p:cNvPr id="10" name="Rektangel 27"/>
            <p:cNvSpPr>
              <a:spLocks noChangeArrowheads="1"/>
            </p:cNvSpPr>
            <p:nvPr/>
          </p:nvSpPr>
          <p:spPr bwMode="auto">
            <a:xfrm>
              <a:off x="2502521" y="1846412"/>
              <a:ext cx="4260850" cy="3770312"/>
            </a:xfrm>
            <a:prstGeom prst="rect">
              <a:avLst/>
            </a:prstGeom>
            <a:gradFill flip="none" rotWithShape="1">
              <a:gsLst>
                <a:gs pos="0">
                  <a:sysClr val="window" lastClr="FFFFFF">
                    <a:lumMod val="65000"/>
                    <a:shade val="30000"/>
                    <a:satMod val="115000"/>
                  </a:sysClr>
                </a:gs>
                <a:gs pos="50000">
                  <a:sysClr val="window" lastClr="FFFFFF">
                    <a:lumMod val="65000"/>
                    <a:shade val="67500"/>
                    <a:satMod val="115000"/>
                  </a:sysClr>
                </a:gs>
                <a:gs pos="100000">
                  <a:srgbClr val="4F81BD">
                    <a:lumMod val="2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indent="-342900" algn="ctr" defTabSz="914400">
                <a:buFont typeface="Calibri" pitchFamily="34" charset="0"/>
                <a:buAutoNum type="arabicPeriod"/>
              </a:pPr>
              <a:endParaRPr lang="zh-TW" noProof="1">
                <a:solidFill>
                  <a:srgbClr val="FFFFFF"/>
                </a:solidFill>
              </a:endParaRPr>
            </a:p>
          </p:txBody>
        </p:sp>
        <p:sp>
          <p:nvSpPr>
            <p:cNvPr id="13" name="Tekstboks 30"/>
            <p:cNvSpPr txBox="1">
              <a:spLocks noChangeArrowheads="1"/>
            </p:cNvSpPr>
            <p:nvPr/>
          </p:nvSpPr>
          <p:spPr bwMode="auto">
            <a:xfrm>
              <a:off x="2932733" y="4573737"/>
              <a:ext cx="350520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/>
              <a:r>
                <a:rPr lang="zh-TW" altLang="en-US" sz="1100" dirty="0" smtClean="0">
                  <a:solidFill>
                    <a:srgbClr val="D7D8D9"/>
                  </a:solidFill>
                  <a:latin typeface="微軟正黑體" pitchFamily="34" charset="-120"/>
                  <a:ea typeface="微軟正黑體" pitchFamily="34" charset="-120"/>
                </a:rPr>
                <a:t>請善加利用</a:t>
              </a:r>
              <a:r>
                <a:rPr lang="en-US" altLang="zh-TW" sz="1100" dirty="0" err="1" smtClean="0">
                  <a:solidFill>
                    <a:srgbClr val="D7D8D9"/>
                  </a:solidFill>
                  <a:latin typeface="微軟正黑體" pitchFamily="34" charset="-120"/>
                  <a:ea typeface="微軟正黑體" pitchFamily="34" charset="-120"/>
                </a:rPr>
                <a:t>hicloud</a:t>
              </a:r>
              <a:r>
                <a:rPr lang="en-US" altLang="zh-TW" sz="1100" dirty="0" smtClean="0">
                  <a:solidFill>
                    <a:srgbClr val="D7D8D9"/>
                  </a:solidFill>
                  <a:latin typeface="微軟正黑體" pitchFamily="34" charset="-120"/>
                  <a:ea typeface="微軟正黑體" pitchFamily="34" charset="-120"/>
                </a:rPr>
                <a:t> Web Services</a:t>
              </a:r>
              <a:r>
                <a:rPr lang="zh-TW" altLang="en-US" sz="1100" dirty="0" smtClean="0">
                  <a:solidFill>
                    <a:srgbClr val="D7D8D9"/>
                  </a:solidFill>
                  <a:latin typeface="微軟正黑體" pitchFamily="34" charset="-120"/>
                  <a:ea typeface="微軟正黑體" pitchFamily="34" charset="-120"/>
                </a:rPr>
                <a:t>說明文件，內有共通參數說明與錯誤代碼等資訊，能加速您的應用程式開發。</a:t>
              </a:r>
              <a:endParaRPr lang="da-DK" altLang="zh-TW" sz="1100" dirty="0">
                <a:solidFill>
                  <a:srgbClr val="D7D8D9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just"/>
              <a:endParaRPr lang="da-DK" altLang="zh-TW" sz="1100" dirty="0">
                <a:solidFill>
                  <a:srgbClr val="D7D8D9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grpSp>
          <p:nvGrpSpPr>
            <p:cNvPr id="15" name="Gruppe 19"/>
            <p:cNvGrpSpPr>
              <a:grpSpLocks/>
            </p:cNvGrpSpPr>
            <p:nvPr/>
          </p:nvGrpSpPr>
          <p:grpSpPr bwMode="auto">
            <a:xfrm>
              <a:off x="6947874" y="1846412"/>
              <a:ext cx="1346200" cy="3771900"/>
              <a:chOff x="1222375" y="2146300"/>
              <a:chExt cx="1346200" cy="3771900"/>
            </a:xfrm>
          </p:grpSpPr>
          <p:sp>
            <p:nvSpPr>
              <p:cNvPr id="16" name="Rektangel 20"/>
              <p:cNvSpPr>
                <a:spLocks noChangeArrowheads="1"/>
              </p:cNvSpPr>
              <p:nvPr/>
            </p:nvSpPr>
            <p:spPr bwMode="auto">
              <a:xfrm>
                <a:off x="1231900" y="4738688"/>
                <a:ext cx="1333500" cy="1179512"/>
              </a:xfrm>
              <a:prstGeom prst="rect">
                <a:avLst/>
              </a:prstGeom>
              <a:gradFill flip="none" rotWithShape="1">
                <a:gsLst>
                  <a:gs pos="0">
                    <a:srgbClr val="CFCFCF"/>
                  </a:gs>
                  <a:gs pos="50000">
                    <a:srgbClr val="D5D5D5"/>
                  </a:gs>
                  <a:gs pos="100000">
                    <a:srgbClr val="C4C4C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34" charset="0"/>
                  <a:buAutoNum type="arabicPeriod"/>
                </a:pPr>
                <a:endParaRPr lang="zh-TW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Højrepil 21"/>
              <p:cNvSpPr/>
              <p:nvPr/>
            </p:nvSpPr>
            <p:spPr bwMode="auto">
              <a:xfrm rot="5400000">
                <a:off x="1631156" y="4653757"/>
                <a:ext cx="485775" cy="354012"/>
              </a:xfrm>
              <a:prstGeom prst="rightArrow">
                <a:avLst>
                  <a:gd name="adj1" fmla="val 50000"/>
                  <a:gd name="adj2" fmla="val 82469"/>
                </a:avLst>
              </a:prstGeom>
              <a:gradFill flip="none" rotWithShape="1">
                <a:gsLst>
                  <a:gs pos="89000">
                    <a:srgbClr val="C00000"/>
                  </a:gs>
                  <a:gs pos="20000">
                    <a:srgbClr val="F50736"/>
                  </a:gs>
                  <a:gs pos="11000">
                    <a:srgbClr val="F50736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buFont typeface="Calibri" pitchFamily="34" charset="0"/>
                  <a:buAutoNum type="arabicPeriod"/>
                </a:pPr>
                <a:endParaRPr lang="zh-TW" noProof="1">
                  <a:solidFill>
                    <a:srgbClr val="FFFFFF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8" name="Rektangel 22"/>
              <p:cNvSpPr>
                <a:spLocks noChangeArrowheads="1"/>
              </p:cNvSpPr>
              <p:nvPr/>
            </p:nvSpPr>
            <p:spPr bwMode="auto">
              <a:xfrm>
                <a:off x="1231900" y="3441700"/>
                <a:ext cx="1333500" cy="1179513"/>
              </a:xfrm>
              <a:prstGeom prst="rect">
                <a:avLst/>
              </a:prstGeom>
              <a:gradFill flip="none" rotWithShape="1">
                <a:gsLst>
                  <a:gs pos="89000">
                    <a:srgbClr val="C00000"/>
                  </a:gs>
                  <a:gs pos="20000">
                    <a:srgbClr val="F50736"/>
                  </a:gs>
                  <a:gs pos="11000">
                    <a:srgbClr val="F50736"/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indent="-342900" algn="ctr">
                  <a:buFont typeface="Calibri" pitchFamily="34" charset="0"/>
                  <a:buAutoNum type="arabicPeriod"/>
                </a:pPr>
                <a:endParaRPr lang="zh-TW" noProof="1">
                  <a:solidFill>
                    <a:srgbClr val="FFFFFF"/>
                  </a:solidFill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19" name="Højrepil 23"/>
              <p:cNvSpPr/>
              <p:nvPr/>
            </p:nvSpPr>
            <p:spPr bwMode="auto">
              <a:xfrm rot="5400000">
                <a:off x="1654969" y="3358356"/>
                <a:ext cx="485775" cy="354013"/>
              </a:xfrm>
              <a:prstGeom prst="rightArrow">
                <a:avLst>
                  <a:gd name="adj1" fmla="val 50000"/>
                  <a:gd name="adj2" fmla="val 82469"/>
                </a:avLst>
              </a:prstGeom>
              <a:gradFill flip="none" rotWithShape="1">
                <a:gsLst>
                  <a:gs pos="0">
                    <a:srgbClr val="CFCFCF"/>
                  </a:gs>
                  <a:gs pos="50000">
                    <a:srgbClr val="D5D5D5"/>
                  </a:gs>
                  <a:gs pos="100000">
                    <a:srgbClr val="C4C4C4"/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indent="-342900" algn="ctr">
                  <a:buFont typeface="Calibri" pitchFamily="34" charset="0"/>
                  <a:buAutoNum type="arabicPeriod"/>
                </a:pPr>
                <a:endParaRPr lang="zh-TW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ktangel 25"/>
              <p:cNvSpPr>
                <a:spLocks noChangeArrowheads="1"/>
              </p:cNvSpPr>
              <p:nvPr/>
            </p:nvSpPr>
            <p:spPr bwMode="auto">
              <a:xfrm>
                <a:off x="1231900" y="2146300"/>
                <a:ext cx="1333500" cy="117951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16200000"/>
              </a:gradFill>
              <a:ln w="9525">
                <a:solidFill>
                  <a:srgbClr val="E1E1E1"/>
                </a:solidFill>
                <a:miter lim="800000"/>
                <a:headEnd/>
                <a:tailEnd/>
              </a:ln>
              <a:effectLst>
                <a:outerShdw blurRad="63500"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endParaRPr lang="zh-TW" altLang="zh-TW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Text Box 52"/>
              <p:cNvSpPr txBox="1">
                <a:spLocks noChangeArrowheads="1"/>
              </p:cNvSpPr>
              <p:nvPr/>
            </p:nvSpPr>
            <p:spPr bwMode="gray">
              <a:xfrm>
                <a:off x="1222375" y="5084763"/>
                <a:ext cx="1346200" cy="6832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  <a:defRPr/>
                </a:pPr>
                <a:r>
                  <a:rPr lang="zh-TW" altLang="en-US" sz="1200" noProof="1" smtClean="0">
                    <a:solidFill>
                      <a:schemeClr val="accent1">
                        <a:lumMod val="1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發送帶有簽名的</a:t>
                </a:r>
                <a:r>
                  <a:rPr lang="en-US" altLang="zh-TW" sz="1200" noProof="1" smtClean="0">
                    <a:solidFill>
                      <a:schemeClr val="accent1">
                        <a:lumMod val="1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REST</a:t>
                </a:r>
                <a:r>
                  <a:rPr lang="zh-TW" altLang="en-US" sz="1200" noProof="1" smtClean="0">
                    <a:solidFill>
                      <a:schemeClr val="accent1">
                        <a:lumMod val="1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請求</a:t>
                </a:r>
                <a:r>
                  <a:rPr lang="en-US" altLang="zh-TW" sz="1200" noProof="1" smtClean="0">
                    <a:solidFill>
                      <a:schemeClr val="accent1">
                        <a:lumMod val="1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API</a:t>
                </a:r>
              </a:p>
              <a:p>
                <a:pPr algn="ctr" defTabSz="801688">
                  <a:spcBef>
                    <a:spcPct val="20000"/>
                  </a:spcBef>
                  <a:defRPr/>
                </a:pPr>
                <a:r>
                  <a:rPr lang="zh-TW" altLang="en-US" sz="1200" noProof="1" smtClean="0">
                    <a:solidFill>
                      <a:schemeClr val="accent1">
                        <a:lumMod val="10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服務</a:t>
                </a:r>
                <a:endParaRPr lang="da-DK" sz="1200" noProof="1">
                  <a:solidFill>
                    <a:schemeClr val="accent1">
                      <a:lumMod val="10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2" name="Text Box 52"/>
              <p:cNvSpPr txBox="1">
                <a:spLocks noChangeArrowheads="1"/>
              </p:cNvSpPr>
              <p:nvPr/>
            </p:nvSpPr>
            <p:spPr bwMode="gray">
              <a:xfrm>
                <a:off x="1222375" y="3800121"/>
                <a:ext cx="1346200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zh-TW" altLang="en-US" sz="1200" noProof="1" smtClean="0">
                    <a:solidFill>
                      <a:schemeClr val="tx2"/>
                    </a:solidFill>
                    <a:latin typeface="微軟正黑體" pitchFamily="34" charset="-120"/>
                    <a:ea typeface="微軟正黑體" pitchFamily="34" charset="-120"/>
                  </a:rPr>
                  <a:t>開發或使用能發出</a:t>
                </a:r>
                <a:r>
                  <a:rPr lang="en-US" altLang="zh-TW" sz="1200" noProof="1" smtClean="0">
                    <a:solidFill>
                      <a:schemeClr val="tx2"/>
                    </a:solidFill>
                    <a:latin typeface="微軟正黑體" pitchFamily="34" charset="-120"/>
                    <a:ea typeface="微軟正黑體" pitchFamily="34" charset="-120"/>
                  </a:rPr>
                  <a:t>REST</a:t>
                </a:r>
                <a:r>
                  <a:rPr lang="zh-TW" altLang="en-US" sz="1200" noProof="1" smtClean="0">
                    <a:solidFill>
                      <a:schemeClr val="tx2"/>
                    </a:solidFill>
                    <a:latin typeface="微軟正黑體" pitchFamily="34" charset="-120"/>
                    <a:ea typeface="微軟正黑體" pitchFamily="34" charset="-120"/>
                  </a:rPr>
                  <a:t>請求的</a:t>
                </a:r>
                <a:r>
                  <a:rPr lang="en-US" altLang="zh-TW" sz="1200" noProof="1" smtClean="0">
                    <a:solidFill>
                      <a:schemeClr val="tx2"/>
                    </a:solidFill>
                    <a:latin typeface="微軟正黑體" pitchFamily="34" charset="-120"/>
                    <a:ea typeface="微軟正黑體" pitchFamily="34" charset="-120"/>
                  </a:rPr>
                  <a:t>Http Client</a:t>
                </a:r>
                <a:r>
                  <a:rPr lang="zh-TW" altLang="en-US" sz="1200" noProof="1" smtClean="0">
                    <a:solidFill>
                      <a:schemeClr val="tx2"/>
                    </a:solidFill>
                    <a:latin typeface="微軟正黑體" pitchFamily="34" charset="-120"/>
                    <a:ea typeface="微軟正黑體" pitchFamily="34" charset="-120"/>
                  </a:rPr>
                  <a:t>程式</a:t>
                </a:r>
                <a:endParaRPr lang="en-US" sz="1200" noProof="1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  <p:sp>
            <p:nvSpPr>
              <p:cNvPr id="23" name="Text Box 52"/>
              <p:cNvSpPr txBox="1">
                <a:spLocks noChangeArrowheads="1"/>
              </p:cNvSpPr>
              <p:nvPr/>
            </p:nvSpPr>
            <p:spPr bwMode="gray">
              <a:xfrm>
                <a:off x="1222375" y="2527394"/>
                <a:ext cx="13462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defTabSz="801688">
                  <a:spcBef>
                    <a:spcPct val="20000"/>
                  </a:spcBef>
                </a:pPr>
                <a:r>
                  <a:rPr lang="zh-TW" altLang="en-US" sz="1200" noProof="1" smtClean="0">
                    <a:solidFill>
                      <a:schemeClr val="bg1">
                        <a:lumMod val="85000"/>
                      </a:schemeClr>
                    </a:solidFill>
                    <a:latin typeface="微軟正黑體" pitchFamily="34" charset="-120"/>
                    <a:ea typeface="微軟正黑體" pitchFamily="34" charset="-120"/>
                  </a:rPr>
                  <a:t>使用秘密金鑰計算得到簽名字串</a:t>
                </a:r>
                <a:endParaRPr lang="en-US" sz="1200" noProof="1">
                  <a:solidFill>
                    <a:schemeClr val="bg1">
                      <a:lumMod val="85000"/>
                    </a:schemeClr>
                  </a:solidFill>
                  <a:latin typeface="微軟正黑體" pitchFamily="34" charset="-120"/>
                  <a:ea typeface="微軟正黑體" pitchFamily="34" charset="-120"/>
                </a:endParaRPr>
              </a:p>
            </p:txBody>
          </p:sp>
        </p:grpSp>
        <p:pic>
          <p:nvPicPr>
            <p:cNvPr id="9" name="Billede 8" descr="dreamstime_computer lab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770395" y="2120563"/>
              <a:ext cx="3723029" cy="21340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Højrepil 29"/>
            <p:cNvSpPr/>
            <p:nvPr/>
          </p:nvSpPr>
          <p:spPr bwMode="auto">
            <a:xfrm rot="10800000">
              <a:off x="6572610" y="4795633"/>
              <a:ext cx="486018" cy="353572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100000">
                  <a:schemeClr val="bg2"/>
                </a:gs>
                <a:gs pos="0">
                  <a:schemeClr val="tx1"/>
                </a:gs>
              </a:gsLst>
              <a:lin ang="0" scaled="0"/>
              <a:tileRect/>
            </a:gradFill>
            <a:ln w="635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contourClr>
                <a:schemeClr val="accent6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da-DK" altLang="zh-TW" sz="120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 </a:t>
              </a:r>
            </a:p>
          </p:txBody>
        </p:sp>
        <p:sp>
          <p:nvSpPr>
            <p:cNvPr id="12" name="Højrepil 29"/>
            <p:cNvSpPr/>
            <p:nvPr/>
          </p:nvSpPr>
          <p:spPr bwMode="auto">
            <a:xfrm>
              <a:off x="6566260" y="2286736"/>
              <a:ext cx="486018" cy="353572"/>
            </a:xfrm>
            <a:prstGeom prst="rightArrow">
              <a:avLst>
                <a:gd name="adj1" fmla="val 50000"/>
                <a:gd name="adj2" fmla="val 82469"/>
              </a:avLst>
            </a:prstGeom>
            <a:gradFill flip="none" rotWithShape="1">
              <a:gsLst>
                <a:gs pos="100000">
                  <a:schemeClr val="bg2"/>
                </a:gs>
                <a:gs pos="0">
                  <a:schemeClr val="tx1"/>
                </a:gs>
              </a:gsLst>
              <a:lin ang="0" scaled="0"/>
              <a:tileRect/>
            </a:gradFill>
            <a:ln w="6350">
              <a:solidFill>
                <a:schemeClr val="bg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matte">
              <a:contourClr>
                <a:schemeClr val="accent6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da-DK" altLang="zh-TW" sz="1200">
                  <a:solidFill>
                    <a:srgbClr val="FFFFFF"/>
                  </a:solidFill>
                  <a:latin typeface="Arial" charset="0"/>
                  <a:ea typeface="ＭＳ Ｐゴシック" charset="-128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7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範例</a:t>
            </a:r>
          </a:p>
        </p:txBody>
      </p:sp>
      <p:sp>
        <p:nvSpPr>
          <p:cNvPr id="4" name="橢圓 3"/>
          <p:cNvSpPr/>
          <p:nvPr/>
        </p:nvSpPr>
        <p:spPr bwMode="auto">
          <a:xfrm>
            <a:off x="2843808" y="2780928"/>
            <a:ext cx="3024336" cy="50405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zh-TW" dirty="0" err="1" smtClean="0">
                <a:solidFill>
                  <a:schemeClr val="tx1"/>
                </a:solidFill>
                <a:latin typeface="Arial" charset="0"/>
              </a:rPr>
              <a:t>loadBalancerPolicy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4982970" y="3797424"/>
            <a:ext cx="1770348" cy="50405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instance 2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2399066" y="3797424"/>
            <a:ext cx="1821668" cy="50405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instance 1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直線單箭頭接點 7"/>
          <p:cNvCxnSpPr>
            <a:stCxn id="4" idx="4"/>
            <a:endCxn id="6" idx="0"/>
          </p:cNvCxnSpPr>
          <p:nvPr/>
        </p:nvCxnSpPr>
        <p:spPr bwMode="auto">
          <a:xfrm flipH="1">
            <a:off x="3309900" y="3284984"/>
            <a:ext cx="1046076" cy="5124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直線單箭頭接點 8"/>
          <p:cNvCxnSpPr>
            <a:stCxn id="4" idx="4"/>
            <a:endCxn id="5" idx="0"/>
          </p:cNvCxnSpPr>
          <p:nvPr/>
        </p:nvCxnSpPr>
        <p:spPr bwMode="auto">
          <a:xfrm>
            <a:off x="4355976" y="3284984"/>
            <a:ext cx="1512168" cy="5124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內容版面配置區 2"/>
          <p:cNvSpPr>
            <a:spLocks noGrp="1"/>
          </p:cNvSpPr>
          <p:nvPr>
            <p:ph idx="1"/>
          </p:nvPr>
        </p:nvSpPr>
        <p:spPr>
          <a:xfrm>
            <a:off x="539750" y="1196975"/>
            <a:ext cx="7632650" cy="431825"/>
          </a:xfrm>
        </p:spPr>
        <p:txBody>
          <a:bodyPr/>
          <a:lstStyle/>
          <a:p>
            <a:r>
              <a:rPr lang="en-US" altLang="zh-TW" dirty="0" smtClean="0"/>
              <a:t>[CaaS] </a:t>
            </a:r>
            <a:r>
              <a:rPr lang="zh-TW" altLang="en-US" dirty="0"/>
              <a:t>建立負載</a:t>
            </a:r>
            <a:r>
              <a:rPr lang="zh-TW" altLang="en-US" dirty="0" smtClean="0"/>
              <a:t>平衡來做分流的功能</a:t>
            </a:r>
            <a:endParaRPr lang="en-US" altLang="zh-TW" dirty="0" smtClean="0"/>
          </a:p>
        </p:txBody>
      </p:sp>
      <p:sp>
        <p:nvSpPr>
          <p:cNvPr id="26" name="橢圓 25"/>
          <p:cNvSpPr/>
          <p:nvPr/>
        </p:nvSpPr>
        <p:spPr bwMode="auto">
          <a:xfrm>
            <a:off x="1547664" y="3869432"/>
            <a:ext cx="738134" cy="432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1-1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7" name="橢圓 26"/>
          <p:cNvSpPr/>
          <p:nvPr/>
        </p:nvSpPr>
        <p:spPr bwMode="auto">
          <a:xfrm>
            <a:off x="4288355" y="3869432"/>
            <a:ext cx="762236" cy="463082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1-2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28" name="橢圓 27"/>
          <p:cNvSpPr/>
          <p:nvPr/>
        </p:nvSpPr>
        <p:spPr bwMode="auto">
          <a:xfrm>
            <a:off x="2398864" y="2644626"/>
            <a:ext cx="432048" cy="432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0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範例</a:t>
            </a:r>
          </a:p>
        </p:txBody>
      </p:sp>
      <p:sp>
        <p:nvSpPr>
          <p:cNvPr id="4" name="橢圓 3"/>
          <p:cNvSpPr/>
          <p:nvPr/>
        </p:nvSpPr>
        <p:spPr bwMode="auto">
          <a:xfrm>
            <a:off x="3347864" y="1772816"/>
            <a:ext cx="1368152" cy="50405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CVPC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橢圓 4"/>
          <p:cNvSpPr/>
          <p:nvPr/>
        </p:nvSpPr>
        <p:spPr bwMode="auto">
          <a:xfrm>
            <a:off x="196449" y="4021858"/>
            <a:ext cx="1800200" cy="50405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internetIp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橢圓 5"/>
          <p:cNvSpPr/>
          <p:nvPr/>
        </p:nvSpPr>
        <p:spPr bwMode="auto">
          <a:xfrm>
            <a:off x="668693" y="2711217"/>
            <a:ext cx="2655912" cy="50405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zh-TW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internetGateway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直線單箭頭接點 8"/>
          <p:cNvCxnSpPr>
            <a:stCxn id="6" idx="0"/>
            <a:endCxn id="4" idx="4"/>
          </p:cNvCxnSpPr>
          <p:nvPr/>
        </p:nvCxnSpPr>
        <p:spPr bwMode="auto">
          <a:xfrm flipV="1">
            <a:off x="1996649" y="2276872"/>
            <a:ext cx="2035291" cy="4343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直線單箭頭接點 11"/>
          <p:cNvCxnSpPr>
            <a:stCxn id="5" idx="0"/>
            <a:endCxn id="6" idx="4"/>
          </p:cNvCxnSpPr>
          <p:nvPr/>
        </p:nvCxnSpPr>
        <p:spPr bwMode="auto">
          <a:xfrm flipV="1">
            <a:off x="1096549" y="3215273"/>
            <a:ext cx="900100" cy="8065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橢圓 16"/>
          <p:cNvSpPr/>
          <p:nvPr/>
        </p:nvSpPr>
        <p:spPr bwMode="auto">
          <a:xfrm>
            <a:off x="6012160" y="2711217"/>
            <a:ext cx="1800200" cy="50405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zh-TW" dirty="0">
                <a:solidFill>
                  <a:schemeClr val="tx1"/>
                </a:solidFill>
                <a:latin typeface="Arial" charset="0"/>
              </a:rPr>
              <a:t>subnet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直線單箭頭接點 17"/>
          <p:cNvCxnSpPr>
            <a:stCxn id="17" idx="0"/>
            <a:endCxn id="4" idx="4"/>
          </p:cNvCxnSpPr>
          <p:nvPr/>
        </p:nvCxnSpPr>
        <p:spPr bwMode="auto">
          <a:xfrm flipH="1" flipV="1">
            <a:off x="4031940" y="2276872"/>
            <a:ext cx="2880320" cy="4343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橢圓 27"/>
          <p:cNvSpPr/>
          <p:nvPr/>
        </p:nvSpPr>
        <p:spPr bwMode="auto">
          <a:xfrm>
            <a:off x="5248520" y="4514384"/>
            <a:ext cx="1771405" cy="50405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zh-TW" dirty="0" smtClean="0">
                <a:solidFill>
                  <a:schemeClr val="tx1"/>
                </a:solidFill>
                <a:latin typeface="Arial" charset="0"/>
              </a:rPr>
              <a:t>instance 1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9" name="直線單箭頭接點 28"/>
          <p:cNvCxnSpPr>
            <a:stCxn id="28" idx="0"/>
            <a:endCxn id="17" idx="4"/>
          </p:cNvCxnSpPr>
          <p:nvPr/>
        </p:nvCxnSpPr>
        <p:spPr bwMode="auto">
          <a:xfrm flipV="1">
            <a:off x="6134223" y="3215273"/>
            <a:ext cx="778037" cy="12991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橢圓 32"/>
          <p:cNvSpPr/>
          <p:nvPr/>
        </p:nvSpPr>
        <p:spPr bwMode="auto">
          <a:xfrm>
            <a:off x="7236296" y="4525914"/>
            <a:ext cx="1811545" cy="50405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zh-TW" dirty="0" smtClean="0">
                <a:solidFill>
                  <a:schemeClr val="tx1"/>
                </a:solidFill>
                <a:latin typeface="Arial" charset="0"/>
              </a:rPr>
              <a:t>instance 2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直線單箭頭接點 34"/>
          <p:cNvCxnSpPr>
            <a:stCxn id="33" idx="0"/>
            <a:endCxn id="17" idx="4"/>
          </p:cNvCxnSpPr>
          <p:nvPr/>
        </p:nvCxnSpPr>
        <p:spPr bwMode="auto">
          <a:xfrm flipH="1" flipV="1">
            <a:off x="6912260" y="3215273"/>
            <a:ext cx="1229809" cy="131064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橢圓 49"/>
          <p:cNvSpPr/>
          <p:nvPr/>
        </p:nvSpPr>
        <p:spPr bwMode="auto">
          <a:xfrm>
            <a:off x="2411761" y="5301208"/>
            <a:ext cx="3168352" cy="504056"/>
          </a:xfrm>
          <a:prstGeom prst="ellipse">
            <a:avLst/>
          </a:prstGeom>
          <a:noFill/>
          <a:ln w="38100">
            <a:solidFill>
              <a:schemeClr val="accent4">
                <a:lumMod val="50000"/>
                <a:lumOff val="50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en-US" altLang="zh-TW" dirty="0" err="1" smtClean="0">
                <a:solidFill>
                  <a:schemeClr val="tx1"/>
                </a:solidFill>
                <a:latin typeface="Arial" charset="0"/>
              </a:rPr>
              <a:t>loadBalancerPolicy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1" name="直線單箭頭接點 50"/>
          <p:cNvCxnSpPr>
            <a:stCxn id="50" idx="0"/>
            <a:endCxn id="17" idx="3"/>
          </p:cNvCxnSpPr>
          <p:nvPr/>
        </p:nvCxnSpPr>
        <p:spPr bwMode="auto">
          <a:xfrm flipV="1">
            <a:off x="3995937" y="3141456"/>
            <a:ext cx="2279856" cy="21597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5" name="直線單箭頭接點 54"/>
          <p:cNvCxnSpPr>
            <a:stCxn id="50" idx="0"/>
            <a:endCxn id="4" idx="4"/>
          </p:cNvCxnSpPr>
          <p:nvPr/>
        </p:nvCxnSpPr>
        <p:spPr bwMode="auto">
          <a:xfrm flipV="1">
            <a:off x="3995937" y="2276872"/>
            <a:ext cx="36003" cy="302433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8" name="直線單箭頭接點 57"/>
          <p:cNvCxnSpPr>
            <a:stCxn id="50" idx="0"/>
            <a:endCxn id="5" idx="5"/>
          </p:cNvCxnSpPr>
          <p:nvPr/>
        </p:nvCxnSpPr>
        <p:spPr bwMode="auto">
          <a:xfrm flipH="1" flipV="1">
            <a:off x="1733016" y="4452097"/>
            <a:ext cx="2262921" cy="84911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6" name="內容版面配置區 2"/>
          <p:cNvSpPr>
            <a:spLocks noGrp="1"/>
          </p:cNvSpPr>
          <p:nvPr>
            <p:ph idx="1"/>
          </p:nvPr>
        </p:nvSpPr>
        <p:spPr>
          <a:xfrm>
            <a:off x="539750" y="1196976"/>
            <a:ext cx="7416626" cy="517660"/>
          </a:xfrm>
        </p:spPr>
        <p:txBody>
          <a:bodyPr/>
          <a:lstStyle/>
          <a:p>
            <a:r>
              <a:rPr lang="en-US" altLang="zh-TW" dirty="0" smtClean="0"/>
              <a:t>[CVPC] </a:t>
            </a:r>
            <a:r>
              <a:rPr lang="zh-TW" altLang="en-US" dirty="0" smtClean="0"/>
              <a:t>建立</a:t>
            </a:r>
            <a:r>
              <a:rPr lang="zh-TW" altLang="en-US" dirty="0"/>
              <a:t>簡易型</a:t>
            </a:r>
            <a:r>
              <a:rPr lang="zh-TW" altLang="en-US" dirty="0" smtClean="0"/>
              <a:t>負載平衡來做分流的功能</a:t>
            </a:r>
            <a:endParaRPr lang="en-US" altLang="zh-TW" dirty="0" smtClean="0"/>
          </a:p>
        </p:txBody>
      </p:sp>
      <p:sp>
        <p:nvSpPr>
          <p:cNvPr id="73" name="橢圓 72"/>
          <p:cNvSpPr/>
          <p:nvPr/>
        </p:nvSpPr>
        <p:spPr bwMode="auto">
          <a:xfrm>
            <a:off x="2798270" y="1744784"/>
            <a:ext cx="432048" cy="432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1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4" name="橢圓 73"/>
          <p:cNvSpPr/>
          <p:nvPr/>
        </p:nvSpPr>
        <p:spPr bwMode="auto">
          <a:xfrm>
            <a:off x="5492231" y="2722940"/>
            <a:ext cx="432048" cy="432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2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5" name="橢圓 74"/>
          <p:cNvSpPr/>
          <p:nvPr/>
        </p:nvSpPr>
        <p:spPr bwMode="auto">
          <a:xfrm>
            <a:off x="5136568" y="4093865"/>
            <a:ext cx="742456" cy="48087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3-1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6" name="橢圓 75"/>
          <p:cNvSpPr/>
          <p:nvPr/>
        </p:nvSpPr>
        <p:spPr bwMode="auto">
          <a:xfrm>
            <a:off x="320334" y="2531197"/>
            <a:ext cx="432048" cy="432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4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7" name="橢圓 76"/>
          <p:cNvSpPr/>
          <p:nvPr/>
        </p:nvSpPr>
        <p:spPr bwMode="auto">
          <a:xfrm>
            <a:off x="6973501" y="4211854"/>
            <a:ext cx="742456" cy="48087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3-2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9" name="橢圓 78"/>
          <p:cNvSpPr/>
          <p:nvPr/>
        </p:nvSpPr>
        <p:spPr bwMode="auto">
          <a:xfrm>
            <a:off x="112811" y="3661817"/>
            <a:ext cx="432048" cy="432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5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0" name="橢圓 79"/>
          <p:cNvSpPr/>
          <p:nvPr/>
        </p:nvSpPr>
        <p:spPr bwMode="auto">
          <a:xfrm>
            <a:off x="2100724" y="5159001"/>
            <a:ext cx="432048" cy="432048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6</a:t>
            </a:r>
            <a:endParaRPr kumimoji="0" lang="zh-TW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開發者中心使用</a:t>
            </a:r>
            <a:r>
              <a:rPr lang="zh-TW" altLang="en-US" dirty="0" smtClean="0"/>
              <a:t>說明文件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124744"/>
            <a:ext cx="8802487" cy="558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[CVPC] </a:t>
            </a:r>
            <a:r>
              <a:rPr lang="zh-TW" altLang="en-US" dirty="0" smtClean="0"/>
              <a:t>建立軟體</a:t>
            </a:r>
            <a:r>
              <a:rPr lang="zh-TW" altLang="en-US" dirty="0"/>
              <a:t>資料</a:t>
            </a:r>
            <a:r>
              <a:rPr lang="zh-TW" altLang="en-US" dirty="0" smtClean="0"/>
              <a:t>中心</a:t>
            </a:r>
            <a:r>
              <a:rPr lang="en-US" altLang="zh-TW" dirty="0" smtClean="0"/>
              <a:t> (</a:t>
            </a:r>
            <a:r>
              <a:rPr lang="en-US" altLang="zh-TW" dirty="0"/>
              <a:t>CVPC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action=</a:t>
            </a:r>
            <a:r>
              <a:rPr lang="en-US" altLang="zh-TW" dirty="0" err="1" smtClean="0"/>
              <a:t>createVpc</a:t>
            </a:r>
            <a:endParaRPr lang="en-US" altLang="zh-TW" dirty="0"/>
          </a:p>
          <a:p>
            <a:pPr lvl="1"/>
            <a:r>
              <a:rPr lang="en-US" altLang="zh-TW" dirty="0" smtClean="0"/>
              <a:t>version=</a:t>
            </a:r>
            <a:r>
              <a:rPr lang="en-US" altLang="zh-TW" dirty="0"/>
              <a:t>2016-11-23</a:t>
            </a:r>
          </a:p>
          <a:p>
            <a:pPr lvl="1"/>
            <a:r>
              <a:rPr lang="en-US" altLang="zh-TW" dirty="0" err="1" smtClean="0"/>
              <a:t>chtAuthType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hwspass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vpcName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vpcName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regionId</a:t>
            </a:r>
            <a:r>
              <a:rPr lang="en-US" altLang="zh-TW" dirty="0" smtClean="0"/>
              <a:t>=region-tw-1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67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[CVPC] </a:t>
            </a:r>
            <a:r>
              <a:rPr lang="zh-TW" altLang="en-US" dirty="0" smtClean="0"/>
              <a:t>建立</a:t>
            </a:r>
            <a:r>
              <a:rPr lang="zh-TW" altLang="en-US" dirty="0"/>
              <a:t>子網段</a:t>
            </a:r>
            <a:endParaRPr lang="en-US" altLang="zh-TW" dirty="0" smtClean="0"/>
          </a:p>
          <a:p>
            <a:pPr lvl="1"/>
            <a:r>
              <a:rPr lang="en-US" altLang="zh-TW" dirty="0"/>
              <a:t>action=</a:t>
            </a:r>
            <a:r>
              <a:rPr lang="en-US" altLang="zh-TW" dirty="0" err="1"/>
              <a:t>createSubnet</a:t>
            </a:r>
            <a:endParaRPr lang="en-US" altLang="zh-TW" dirty="0"/>
          </a:p>
          <a:p>
            <a:pPr lvl="1"/>
            <a:r>
              <a:rPr lang="en-US" altLang="zh-TW" dirty="0" smtClean="0"/>
              <a:t>version=</a:t>
            </a:r>
            <a:r>
              <a:rPr lang="en-US" altLang="zh-TW" dirty="0"/>
              <a:t>2016-11-23</a:t>
            </a:r>
          </a:p>
          <a:p>
            <a:pPr lvl="1"/>
            <a:r>
              <a:rPr lang="en-US" altLang="zh-TW" dirty="0" err="1" smtClean="0"/>
              <a:t>chtAuthType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hwspass</a:t>
            </a:r>
            <a:endParaRPr lang="en-US" altLang="zh-TW" dirty="0" smtClean="0"/>
          </a:p>
          <a:p>
            <a:pPr lvl="1"/>
            <a:r>
              <a:rPr lang="en-US" altLang="zh-TW" dirty="0" err="1"/>
              <a:t>vpcBusinessServiceId</a:t>
            </a:r>
            <a:r>
              <a:rPr lang="en-US" altLang="zh-TW" dirty="0"/>
              <a:t>=</a:t>
            </a:r>
            <a:r>
              <a:rPr lang="en-US" altLang="zh-TW" dirty="0" err="1"/>
              <a:t>vpcBusinessServiceId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subnetName</a:t>
            </a:r>
            <a:r>
              <a:rPr lang="en-US" altLang="zh-TW" dirty="0" smtClean="0"/>
              <a:t>=vpcSubnetName01</a:t>
            </a:r>
          </a:p>
          <a:p>
            <a:pPr lvl="1"/>
            <a:r>
              <a:rPr lang="en-US" altLang="zh-TW" dirty="0"/>
              <a:t>subnet=192.168.1.0/24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1153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[CVPC] </a:t>
            </a:r>
            <a:r>
              <a:rPr lang="zh-TW" altLang="en-US" dirty="0" smtClean="0"/>
              <a:t>建立 </a:t>
            </a:r>
            <a:r>
              <a:rPr lang="en-US" altLang="zh-TW" dirty="0" err="1" smtClean="0"/>
              <a:t>IntranetLink</a:t>
            </a:r>
            <a:r>
              <a:rPr lang="en-US" altLang="zh-TW" dirty="0" smtClean="0"/>
              <a:t> </a:t>
            </a:r>
            <a:r>
              <a:rPr lang="zh-TW" altLang="en-US" dirty="0" smtClean="0"/>
              <a:t>，用於</a:t>
            </a:r>
            <a:r>
              <a:rPr lang="zh-TW" altLang="en-US" dirty="0"/>
              <a:t>接取指定</a:t>
            </a:r>
            <a:r>
              <a:rPr lang="en-US" altLang="zh-TW" dirty="0"/>
              <a:t>VPC</a:t>
            </a:r>
            <a:r>
              <a:rPr lang="zh-TW" altLang="en-US" dirty="0"/>
              <a:t>平台與內網路由閘道器，使其相互</a:t>
            </a:r>
            <a:r>
              <a:rPr lang="zh-TW" altLang="en-US" dirty="0" smtClean="0"/>
              <a:t>連通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action=</a:t>
            </a:r>
            <a:r>
              <a:rPr lang="en-US" altLang="zh-TW" dirty="0" err="1" smtClean="0"/>
              <a:t>createIntranetLink</a:t>
            </a:r>
            <a:endParaRPr lang="en-US" altLang="zh-TW" dirty="0"/>
          </a:p>
          <a:p>
            <a:pPr lvl="1"/>
            <a:r>
              <a:rPr lang="en-US" altLang="zh-TW" dirty="0" smtClean="0"/>
              <a:t>version=</a:t>
            </a:r>
            <a:r>
              <a:rPr lang="en-US" altLang="zh-TW" dirty="0"/>
              <a:t>2016-11-23</a:t>
            </a:r>
          </a:p>
          <a:p>
            <a:pPr lvl="1"/>
            <a:r>
              <a:rPr lang="en-US" altLang="zh-TW" dirty="0" err="1" smtClean="0"/>
              <a:t>chtAuthType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hwspass</a:t>
            </a:r>
            <a:endParaRPr lang="en-US" altLang="zh-TW" dirty="0" smtClean="0"/>
          </a:p>
          <a:p>
            <a:pPr lvl="1"/>
            <a:r>
              <a:rPr lang="en-US" altLang="zh-TW" dirty="0" err="1"/>
              <a:t>vpcBusinessServiceId</a:t>
            </a:r>
            <a:r>
              <a:rPr lang="en-US" altLang="zh-TW" dirty="0"/>
              <a:t>=</a:t>
            </a:r>
            <a:r>
              <a:rPr lang="en-US" altLang="zh-TW" dirty="0" err="1"/>
              <a:t>vpcBusinessServiceId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intranetLinkName</a:t>
            </a:r>
            <a:r>
              <a:rPr lang="en-US" altLang="zh-TW" dirty="0" smtClean="0"/>
              <a:t>=internetGatewayName01</a:t>
            </a:r>
          </a:p>
          <a:p>
            <a:pPr lvl="1"/>
            <a:r>
              <a:rPr lang="en-US" altLang="zh-TW" dirty="0" err="1"/>
              <a:t>intranetGatewayBusinessServiceId</a:t>
            </a:r>
            <a:r>
              <a:rPr lang="en-US" altLang="zh-TW" dirty="0"/>
              <a:t>=UG55020001IOS2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49577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[CVPC]</a:t>
            </a:r>
            <a:r>
              <a:rPr lang="zh-TW" altLang="en-US" dirty="0"/>
              <a:t>建立</a:t>
            </a:r>
            <a:r>
              <a:rPr lang="en-US" altLang="zh-TW" dirty="0"/>
              <a:t>CVPC </a:t>
            </a:r>
            <a:r>
              <a:rPr lang="zh-TW" altLang="en-US" dirty="0"/>
              <a:t>網際網路</a:t>
            </a:r>
            <a:r>
              <a:rPr lang="zh-TW" altLang="en-US" dirty="0" smtClean="0"/>
              <a:t>連線</a:t>
            </a:r>
            <a:endParaRPr lang="en-US" altLang="zh-TW" dirty="0" smtClean="0"/>
          </a:p>
          <a:p>
            <a:pPr lvl="1"/>
            <a:r>
              <a:rPr lang="en-US" altLang="zh-TW" dirty="0"/>
              <a:t>action=</a:t>
            </a:r>
            <a:r>
              <a:rPr lang="en-US" altLang="zh-TW" dirty="0" err="1"/>
              <a:t>createInternetGateway</a:t>
            </a:r>
            <a:endParaRPr lang="en-US" altLang="zh-TW" dirty="0"/>
          </a:p>
          <a:p>
            <a:pPr lvl="1"/>
            <a:r>
              <a:rPr lang="en-US" altLang="zh-TW" dirty="0" smtClean="0"/>
              <a:t>version=</a:t>
            </a:r>
            <a:r>
              <a:rPr lang="en-US" altLang="zh-TW" dirty="0"/>
              <a:t>2016-11-23</a:t>
            </a:r>
          </a:p>
          <a:p>
            <a:pPr lvl="1"/>
            <a:r>
              <a:rPr lang="en-US" altLang="zh-TW" dirty="0" err="1" smtClean="0"/>
              <a:t>chtAuthType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hwspass</a:t>
            </a:r>
            <a:endParaRPr lang="en-US" altLang="zh-TW" dirty="0" smtClean="0"/>
          </a:p>
          <a:p>
            <a:pPr lvl="1"/>
            <a:r>
              <a:rPr lang="en-US" altLang="zh-TW" dirty="0" err="1"/>
              <a:t>vpcBusinessServiceId</a:t>
            </a:r>
            <a:r>
              <a:rPr lang="en-US" altLang="zh-TW" dirty="0"/>
              <a:t>=</a:t>
            </a:r>
            <a:r>
              <a:rPr lang="en-US" altLang="zh-TW" dirty="0" err="1"/>
              <a:t>vpcBusinessServiceId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name=internetGatewayName01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29275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[CVPC] </a:t>
            </a:r>
            <a:r>
              <a:rPr lang="zh-TW" altLang="en-US" dirty="0" smtClean="0"/>
              <a:t>建立</a:t>
            </a:r>
            <a:r>
              <a:rPr lang="zh-TW" altLang="en-US" dirty="0"/>
              <a:t>指定區域的內網路由閘道器</a:t>
            </a:r>
            <a:endParaRPr lang="en-US" altLang="zh-TW" dirty="0" smtClean="0"/>
          </a:p>
          <a:p>
            <a:pPr lvl="1"/>
            <a:r>
              <a:rPr lang="en-US" altLang="zh-TW" dirty="0"/>
              <a:t>action=</a:t>
            </a:r>
            <a:r>
              <a:rPr lang="en-US" altLang="zh-TW" dirty="0" err="1"/>
              <a:t>createIntranetGateway</a:t>
            </a:r>
            <a:endParaRPr lang="en-US" altLang="zh-TW" dirty="0"/>
          </a:p>
          <a:p>
            <a:pPr lvl="1"/>
            <a:r>
              <a:rPr lang="en-US" altLang="zh-TW" dirty="0" smtClean="0"/>
              <a:t>version=</a:t>
            </a:r>
            <a:r>
              <a:rPr lang="en-US" altLang="zh-TW" dirty="0"/>
              <a:t>2016-11-23</a:t>
            </a:r>
          </a:p>
          <a:p>
            <a:pPr lvl="1"/>
            <a:r>
              <a:rPr lang="en-US" altLang="zh-TW" dirty="0" err="1" smtClean="0"/>
              <a:t>chtAuthType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hwspass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regionId</a:t>
            </a:r>
            <a:r>
              <a:rPr lang="en-US" altLang="zh-TW" dirty="0" smtClean="0"/>
              <a:t>=region-tw-1</a:t>
            </a:r>
          </a:p>
          <a:p>
            <a:pPr lvl="1"/>
            <a:r>
              <a:rPr lang="en-US" altLang="zh-TW" dirty="0" err="1" smtClean="0"/>
              <a:t>intranetGatewayName</a:t>
            </a:r>
            <a:r>
              <a:rPr lang="en-US" altLang="zh-TW" dirty="0" smtClean="0"/>
              <a:t>=</a:t>
            </a:r>
            <a:r>
              <a:rPr lang="en-US" altLang="zh-TW" dirty="0"/>
              <a:t>intranetGatewayName</a:t>
            </a:r>
            <a:r>
              <a:rPr lang="en-US" altLang="zh-TW" dirty="0" smtClean="0"/>
              <a:t>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79150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[CVPC] </a:t>
            </a:r>
            <a:r>
              <a:rPr lang="zh-TW" altLang="en-US" dirty="0" smtClean="0"/>
              <a:t>建立簡易</a:t>
            </a:r>
            <a:r>
              <a:rPr lang="zh-TW" altLang="en-US" dirty="0"/>
              <a:t>型負載平衡</a:t>
            </a:r>
            <a:endParaRPr lang="en-US" altLang="zh-TW" dirty="0" smtClean="0"/>
          </a:p>
          <a:p>
            <a:pPr lvl="1"/>
            <a:r>
              <a:rPr lang="en-US" altLang="zh-TW" dirty="0"/>
              <a:t>action=</a:t>
            </a:r>
            <a:r>
              <a:rPr lang="en-US" altLang="zh-TW" dirty="0" err="1"/>
              <a:t>createIntranetGateway</a:t>
            </a:r>
            <a:endParaRPr lang="en-US" altLang="zh-TW" dirty="0"/>
          </a:p>
          <a:p>
            <a:pPr lvl="1"/>
            <a:r>
              <a:rPr lang="en-US" altLang="zh-TW" dirty="0" smtClean="0"/>
              <a:t>version=</a:t>
            </a:r>
            <a:r>
              <a:rPr lang="en-US" altLang="zh-TW" dirty="0"/>
              <a:t>2016-11-23</a:t>
            </a:r>
          </a:p>
          <a:p>
            <a:pPr lvl="1"/>
            <a:r>
              <a:rPr lang="en-US" altLang="zh-TW" dirty="0" err="1" smtClean="0"/>
              <a:t>chtAuthType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hwspass</a:t>
            </a:r>
            <a:endParaRPr lang="en-US" altLang="zh-TW" dirty="0" smtClean="0"/>
          </a:p>
          <a:p>
            <a:pPr lvl="1"/>
            <a:r>
              <a:rPr lang="en-US" altLang="zh-TW" dirty="0" err="1"/>
              <a:t>economyLoadBalancerVIPRouteDirection</a:t>
            </a:r>
            <a:r>
              <a:rPr lang="en-US" altLang="zh-TW" dirty="0"/>
              <a:t>=0</a:t>
            </a:r>
          </a:p>
          <a:p>
            <a:pPr lvl="1"/>
            <a:r>
              <a:rPr lang="en-US" altLang="zh-TW" dirty="0" err="1"/>
              <a:t>ipProtocolVersion</a:t>
            </a:r>
            <a:r>
              <a:rPr lang="en-US" altLang="zh-TW" dirty="0"/>
              <a:t>=0</a:t>
            </a:r>
          </a:p>
          <a:p>
            <a:pPr lvl="1"/>
            <a:r>
              <a:rPr lang="en-US" altLang="zh-TW" dirty="0" err="1"/>
              <a:t>ipSubnetBusinessServiceId</a:t>
            </a:r>
            <a:r>
              <a:rPr lang="en-US" altLang="zh-TW" dirty="0"/>
              <a:t>=VQ55020001IOSQ</a:t>
            </a:r>
          </a:p>
          <a:p>
            <a:pPr lvl="1"/>
            <a:r>
              <a:rPr lang="en-US" altLang="zh-TW" dirty="0" err="1"/>
              <a:t>loadBalancerType</a:t>
            </a:r>
            <a:r>
              <a:rPr lang="en-US" altLang="zh-TW" dirty="0"/>
              <a:t>=0</a:t>
            </a:r>
          </a:p>
          <a:p>
            <a:pPr lvl="1"/>
            <a:r>
              <a:rPr lang="en-US" altLang="zh-TW" dirty="0" err="1"/>
              <a:t>portsInfo</a:t>
            </a:r>
            <a:r>
              <a:rPr lang="en-US" altLang="zh-TW" dirty="0"/>
              <a:t>=0;;53;;0;;;;0</a:t>
            </a:r>
          </a:p>
          <a:p>
            <a:pPr lvl="1"/>
            <a:r>
              <a:rPr lang="en-US" altLang="zh-TW" dirty="0" err="1"/>
              <a:t>ripsInfo</a:t>
            </a:r>
            <a:r>
              <a:rPr lang="en-US" altLang="zh-TW" dirty="0"/>
              <a:t>=10.27.1.1</a:t>
            </a:r>
          </a:p>
          <a:p>
            <a:pPr lvl="1"/>
            <a:r>
              <a:rPr lang="en-US" altLang="zh-TW" dirty="0" err="1"/>
              <a:t>userAssignIp</a:t>
            </a:r>
            <a:r>
              <a:rPr lang="en-US" altLang="zh-TW" dirty="0"/>
              <a:t>=210.61.223.21</a:t>
            </a:r>
          </a:p>
          <a:p>
            <a:pPr lvl="1"/>
            <a:r>
              <a:rPr lang="en-US" altLang="zh-TW" dirty="0" err="1"/>
              <a:t>vpcBusinessServiceId</a:t>
            </a:r>
            <a:r>
              <a:rPr lang="en-US" altLang="zh-TW" dirty="0"/>
              <a:t>=VV55020001IOSE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16499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[CaaS] </a:t>
            </a:r>
            <a:r>
              <a:rPr lang="zh-TW" altLang="en-US" dirty="0" smtClean="0"/>
              <a:t>採用</a:t>
            </a:r>
            <a:r>
              <a:rPr lang="zh-TW" altLang="en-US" dirty="0"/>
              <a:t>公用範本</a:t>
            </a:r>
            <a:r>
              <a:rPr lang="zh-TW" altLang="en-US" dirty="0" smtClean="0"/>
              <a:t>申請雲</a:t>
            </a:r>
            <a:r>
              <a:rPr lang="zh-TW" altLang="en-US" dirty="0"/>
              <a:t>伺服器 </a:t>
            </a:r>
            <a:r>
              <a:rPr lang="en-US" altLang="zh-TW" dirty="0"/>
              <a:t>(create </a:t>
            </a:r>
            <a:r>
              <a:rPr lang="en-US" altLang="zh-TW" dirty="0" err="1"/>
              <a:t>vm</a:t>
            </a:r>
            <a:r>
              <a:rPr lang="en-US" altLang="zh-TW" dirty="0"/>
              <a:t> from public image</a:t>
            </a:r>
            <a:r>
              <a:rPr lang="en-US" altLang="zh-TW" dirty="0" smtClean="0"/>
              <a:t>)</a:t>
            </a:r>
          </a:p>
          <a:p>
            <a:pPr lvl="1"/>
            <a:r>
              <a:rPr lang="en-US" altLang="zh-TW" dirty="0" smtClean="0"/>
              <a:t>action=</a:t>
            </a:r>
            <a:r>
              <a:rPr lang="en-US" altLang="zh-TW" dirty="0" err="1" smtClean="0"/>
              <a:t>runInstances</a:t>
            </a:r>
            <a:endParaRPr lang="en-US" altLang="zh-TW" dirty="0"/>
          </a:p>
          <a:p>
            <a:pPr lvl="1"/>
            <a:r>
              <a:rPr lang="en-US" altLang="zh-TW" dirty="0"/>
              <a:t>version=2016-11-23</a:t>
            </a:r>
          </a:p>
          <a:p>
            <a:pPr lvl="1"/>
            <a:r>
              <a:rPr lang="en-US" altLang="zh-TW" dirty="0" err="1"/>
              <a:t>chtAuthType</a:t>
            </a:r>
            <a:r>
              <a:rPr lang="en-US" altLang="zh-TW" dirty="0"/>
              <a:t>=</a:t>
            </a:r>
            <a:r>
              <a:rPr lang="en-US" altLang="zh-TW" dirty="0" err="1"/>
              <a:t>hwspass</a:t>
            </a:r>
            <a:endParaRPr lang="en-US" altLang="zh-TW" dirty="0"/>
          </a:p>
          <a:p>
            <a:pPr lvl="1"/>
            <a:r>
              <a:rPr lang="en-US" altLang="zh-TW" dirty="0" err="1"/>
              <a:t>imageId</a:t>
            </a:r>
            <a:r>
              <a:rPr lang="en-US" altLang="zh-TW" dirty="0"/>
              <a:t>=hi-0fd07aee</a:t>
            </a:r>
          </a:p>
          <a:p>
            <a:pPr lvl="1"/>
            <a:r>
              <a:rPr lang="en-US" altLang="zh-TW" dirty="0" err="1"/>
              <a:t>instanceType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FF0000"/>
                </a:solidFill>
              </a:rPr>
              <a:t>HC1</a:t>
            </a:r>
            <a:r>
              <a:rPr lang="en-US" altLang="zh-TW" dirty="0"/>
              <a:t>.S.LINUX</a:t>
            </a:r>
          </a:p>
          <a:p>
            <a:pPr lvl="1"/>
            <a:r>
              <a:rPr lang="en-US" altLang="zh-TW" dirty="0" err="1"/>
              <a:t>monitoringEnabled</a:t>
            </a:r>
            <a:r>
              <a:rPr lang="en-US" altLang="zh-TW" dirty="0"/>
              <a:t>=true</a:t>
            </a:r>
          </a:p>
          <a:p>
            <a:pPr lvl="1"/>
            <a:r>
              <a:rPr lang="en-US" altLang="zh-TW" dirty="0" err="1"/>
              <a:t>instanceName</a:t>
            </a:r>
            <a:r>
              <a:rPr lang="en-US" altLang="zh-TW" dirty="0"/>
              <a:t>=hwsCaasVm01</a:t>
            </a:r>
          </a:p>
          <a:p>
            <a:pPr lvl="1"/>
            <a:r>
              <a:rPr lang="en-US" altLang="zh-TW" dirty="0"/>
              <a:t>count=1</a:t>
            </a:r>
          </a:p>
          <a:p>
            <a:pPr lvl="1"/>
            <a:r>
              <a:rPr lang="en-US" altLang="zh-TW" dirty="0" err="1"/>
              <a:t>regionId</a:t>
            </a:r>
            <a:r>
              <a:rPr lang="en-US" altLang="zh-TW" dirty="0"/>
              <a:t>=region-tw-1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734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[CVPC] </a:t>
            </a:r>
            <a:r>
              <a:rPr lang="zh-TW" altLang="en-US" dirty="0" smtClean="0"/>
              <a:t>採用</a:t>
            </a:r>
            <a:r>
              <a:rPr lang="zh-TW" altLang="en-US" dirty="0"/>
              <a:t>公用範本</a:t>
            </a:r>
            <a:r>
              <a:rPr lang="zh-TW" altLang="en-US" dirty="0" smtClean="0"/>
              <a:t>申請雲</a:t>
            </a:r>
            <a:r>
              <a:rPr lang="zh-TW" altLang="en-US" dirty="0"/>
              <a:t>伺服器 </a:t>
            </a:r>
            <a:r>
              <a:rPr lang="en-US" altLang="zh-TW" dirty="0"/>
              <a:t>(create </a:t>
            </a:r>
            <a:r>
              <a:rPr lang="en-US" altLang="zh-TW" dirty="0" err="1"/>
              <a:t>vm</a:t>
            </a:r>
            <a:r>
              <a:rPr lang="en-US" altLang="zh-TW" dirty="0"/>
              <a:t> from public image)</a:t>
            </a:r>
          </a:p>
          <a:p>
            <a:pPr lvl="1"/>
            <a:r>
              <a:rPr lang="en-US" altLang="zh-TW" dirty="0" smtClean="0"/>
              <a:t>action=</a:t>
            </a:r>
            <a:r>
              <a:rPr lang="en-US" altLang="zh-TW" dirty="0" err="1" smtClean="0"/>
              <a:t>runInstances</a:t>
            </a:r>
            <a:endParaRPr lang="en-US" altLang="zh-TW" dirty="0"/>
          </a:p>
          <a:p>
            <a:pPr lvl="1"/>
            <a:r>
              <a:rPr lang="en-US" altLang="zh-TW" dirty="0"/>
              <a:t>version=2016-11-23</a:t>
            </a:r>
          </a:p>
          <a:p>
            <a:pPr lvl="1"/>
            <a:r>
              <a:rPr lang="en-US" altLang="zh-TW" dirty="0" err="1"/>
              <a:t>chtAuthType</a:t>
            </a:r>
            <a:r>
              <a:rPr lang="en-US" altLang="zh-TW" dirty="0"/>
              <a:t>=</a:t>
            </a:r>
            <a:r>
              <a:rPr lang="en-US" altLang="zh-TW" dirty="0" err="1"/>
              <a:t>hwspass</a:t>
            </a:r>
            <a:endParaRPr lang="en-US" altLang="zh-TW" dirty="0"/>
          </a:p>
          <a:p>
            <a:pPr lvl="1"/>
            <a:r>
              <a:rPr lang="en-US" altLang="zh-TW" dirty="0" err="1"/>
              <a:t>imageId</a:t>
            </a:r>
            <a:r>
              <a:rPr lang="en-US" altLang="zh-TW" dirty="0"/>
              <a:t>=hi-0fd07aee</a:t>
            </a:r>
          </a:p>
          <a:p>
            <a:pPr lvl="1"/>
            <a:r>
              <a:rPr lang="en-US" altLang="zh-TW" dirty="0" err="1"/>
              <a:t>instanceType</a:t>
            </a:r>
            <a:r>
              <a:rPr lang="en-US" altLang="zh-TW" dirty="0"/>
              <a:t>=</a:t>
            </a:r>
            <a:r>
              <a:rPr lang="en-US" altLang="zh-TW" dirty="0">
                <a:solidFill>
                  <a:srgbClr val="FF0000"/>
                </a:solidFill>
              </a:rPr>
              <a:t>HC5</a:t>
            </a:r>
            <a:r>
              <a:rPr lang="en-US" altLang="zh-TW" dirty="0"/>
              <a:t>.S.LINUX</a:t>
            </a:r>
          </a:p>
          <a:p>
            <a:pPr lvl="1"/>
            <a:r>
              <a:rPr lang="en-US" altLang="zh-TW" dirty="0" err="1"/>
              <a:t>monitoringEnabled</a:t>
            </a:r>
            <a:r>
              <a:rPr lang="en-US" altLang="zh-TW" dirty="0"/>
              <a:t>=true</a:t>
            </a:r>
          </a:p>
          <a:p>
            <a:pPr lvl="1"/>
            <a:r>
              <a:rPr lang="en-US" altLang="zh-TW" dirty="0" err="1"/>
              <a:t>instanceName</a:t>
            </a:r>
            <a:r>
              <a:rPr lang="en-US" altLang="zh-TW" dirty="0"/>
              <a:t>=hwsVpcVm01</a:t>
            </a:r>
          </a:p>
          <a:p>
            <a:pPr lvl="1"/>
            <a:r>
              <a:rPr lang="en-US" altLang="zh-TW" dirty="0"/>
              <a:t>count=1</a:t>
            </a:r>
          </a:p>
          <a:p>
            <a:pPr lvl="1"/>
            <a:r>
              <a:rPr lang="en-US" altLang="zh-TW" dirty="0" err="1"/>
              <a:t>vpcBusinessServiceId</a:t>
            </a:r>
            <a:r>
              <a:rPr lang="en-US" altLang="zh-TW" dirty="0"/>
              <a:t>=VV55020001IOSE</a:t>
            </a:r>
          </a:p>
          <a:p>
            <a:pPr lvl="1"/>
            <a:r>
              <a:rPr lang="en-US" altLang="zh-TW" dirty="0"/>
              <a:t>vnic1SubnetBusinessServiceId=VQ55020001IOSQ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22368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[CVPC] </a:t>
            </a:r>
            <a:r>
              <a:rPr lang="zh-TW" altLang="en-US" dirty="0" smtClean="0"/>
              <a:t>採用</a:t>
            </a:r>
            <a:r>
              <a:rPr lang="zh-TW" altLang="en-US" dirty="0"/>
              <a:t>公用範本</a:t>
            </a:r>
            <a:r>
              <a:rPr lang="zh-TW" altLang="en-US" dirty="0" smtClean="0"/>
              <a:t>申請雲</a:t>
            </a:r>
            <a:r>
              <a:rPr lang="zh-TW" altLang="en-US" dirty="0"/>
              <a:t>伺服器 </a:t>
            </a:r>
            <a:r>
              <a:rPr lang="zh-TW" altLang="en-US" dirty="0" smtClean="0"/>
              <a:t>，並指定 </a:t>
            </a:r>
            <a:r>
              <a:rPr lang="en-US" altLang="zh-TW" dirty="0" err="1" smtClean="0"/>
              <a:t>ip</a:t>
            </a:r>
            <a:endParaRPr lang="en-US" altLang="zh-TW" dirty="0" smtClean="0"/>
          </a:p>
          <a:p>
            <a:pPr lvl="1"/>
            <a:r>
              <a:rPr lang="en-US" altLang="zh-TW" dirty="0"/>
              <a:t>action=</a:t>
            </a:r>
            <a:r>
              <a:rPr lang="en-US" altLang="zh-TW" dirty="0" err="1"/>
              <a:t>runInstances</a:t>
            </a:r>
            <a:endParaRPr lang="en-US" altLang="zh-TW" dirty="0"/>
          </a:p>
          <a:p>
            <a:pPr lvl="1"/>
            <a:r>
              <a:rPr lang="en-US" altLang="zh-TW" dirty="0"/>
              <a:t>version=2016-11-23</a:t>
            </a:r>
          </a:p>
          <a:p>
            <a:pPr lvl="1"/>
            <a:r>
              <a:rPr lang="en-US" altLang="zh-TW" dirty="0" err="1"/>
              <a:t>chtAuthType</a:t>
            </a:r>
            <a:r>
              <a:rPr lang="en-US" altLang="zh-TW" dirty="0"/>
              <a:t>=</a:t>
            </a:r>
            <a:r>
              <a:rPr lang="en-US" altLang="zh-TW" dirty="0" err="1"/>
              <a:t>hwspass</a:t>
            </a:r>
            <a:endParaRPr lang="en-US" altLang="zh-TW" dirty="0"/>
          </a:p>
          <a:p>
            <a:pPr lvl="1"/>
            <a:r>
              <a:rPr lang="en-US" altLang="zh-TW" dirty="0" err="1"/>
              <a:t>imageId</a:t>
            </a:r>
            <a:r>
              <a:rPr lang="en-US" altLang="zh-TW" dirty="0"/>
              <a:t>=hi-0fd07aee</a:t>
            </a:r>
          </a:p>
          <a:p>
            <a:pPr lvl="1"/>
            <a:r>
              <a:rPr lang="en-US" altLang="zh-TW" dirty="0" err="1"/>
              <a:t>instanceType</a:t>
            </a:r>
            <a:r>
              <a:rPr lang="en-US" altLang="zh-TW" dirty="0"/>
              <a:t>=HC5.S.LINUX</a:t>
            </a:r>
          </a:p>
          <a:p>
            <a:pPr lvl="1"/>
            <a:r>
              <a:rPr lang="en-US" altLang="zh-TW" dirty="0" err="1"/>
              <a:t>monitoringEnabled</a:t>
            </a:r>
            <a:r>
              <a:rPr lang="en-US" altLang="zh-TW" dirty="0"/>
              <a:t>=true</a:t>
            </a:r>
          </a:p>
          <a:p>
            <a:pPr lvl="1"/>
            <a:r>
              <a:rPr lang="en-US" altLang="zh-TW" dirty="0" err="1"/>
              <a:t>instanceName</a:t>
            </a:r>
            <a:r>
              <a:rPr lang="en-US" altLang="zh-TW" dirty="0"/>
              <a:t>=hwsVpcVm01</a:t>
            </a:r>
          </a:p>
          <a:p>
            <a:pPr lvl="1"/>
            <a:r>
              <a:rPr lang="en-US" altLang="zh-TW" dirty="0"/>
              <a:t>count=1</a:t>
            </a:r>
          </a:p>
          <a:p>
            <a:pPr lvl="1"/>
            <a:r>
              <a:rPr lang="en-US" altLang="zh-TW" dirty="0" err="1"/>
              <a:t>vpcBusinessServiceId</a:t>
            </a:r>
            <a:r>
              <a:rPr lang="en-US" altLang="zh-TW" dirty="0"/>
              <a:t>=VV55020001IOSE</a:t>
            </a:r>
          </a:p>
          <a:p>
            <a:pPr lvl="1"/>
            <a:r>
              <a:rPr lang="en-US" altLang="zh-TW" dirty="0" smtClean="0"/>
              <a:t>vnic1SubnetBusinessServiceId=VQ55020001IOSQ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vnic1UserAssignIp=172.23.0.20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0156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[CaaS] </a:t>
            </a:r>
            <a:r>
              <a:rPr lang="zh-TW" altLang="en-US" dirty="0" smtClean="0"/>
              <a:t>採用雲</a:t>
            </a:r>
            <a:r>
              <a:rPr lang="zh-TW" altLang="en-US" dirty="0"/>
              <a:t>伺服器</a:t>
            </a:r>
            <a:r>
              <a:rPr lang="zh-TW" altLang="en-US" dirty="0" smtClean="0"/>
              <a:t>複製雲伺服器 </a:t>
            </a:r>
            <a:r>
              <a:rPr lang="en-US" altLang="zh-TW" dirty="0"/>
              <a:t>(clone </a:t>
            </a:r>
            <a:r>
              <a:rPr lang="en-US" altLang="zh-TW" dirty="0" err="1"/>
              <a:t>vm</a:t>
            </a:r>
            <a:r>
              <a:rPr lang="en-US" altLang="zh-TW" dirty="0"/>
              <a:t> from </a:t>
            </a:r>
            <a:r>
              <a:rPr lang="en-US" altLang="zh-TW" dirty="0" err="1"/>
              <a:t>vm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 smtClean="0"/>
              <a:t>action=</a:t>
            </a:r>
            <a:r>
              <a:rPr lang="en-US" altLang="zh-TW" dirty="0" err="1" smtClean="0"/>
              <a:t>runInstances</a:t>
            </a:r>
            <a:endParaRPr lang="en-US" altLang="zh-TW" dirty="0"/>
          </a:p>
          <a:p>
            <a:pPr lvl="1"/>
            <a:r>
              <a:rPr lang="en-US" altLang="zh-TW" dirty="0"/>
              <a:t>version=2016-11-23</a:t>
            </a:r>
          </a:p>
          <a:p>
            <a:pPr lvl="1"/>
            <a:r>
              <a:rPr lang="en-US" altLang="zh-TW" dirty="0" err="1"/>
              <a:t>chtAuthType</a:t>
            </a:r>
            <a:r>
              <a:rPr lang="en-US" altLang="zh-TW" dirty="0"/>
              <a:t>=</a:t>
            </a:r>
            <a:r>
              <a:rPr lang="en-US" altLang="zh-TW" dirty="0" err="1"/>
              <a:t>hwspass</a:t>
            </a:r>
            <a:endParaRPr lang="en-US" altLang="zh-TW" dirty="0"/>
          </a:p>
          <a:p>
            <a:pPr lvl="1"/>
            <a:r>
              <a:rPr lang="en-US" altLang="zh-TW" dirty="0" err="1"/>
              <a:t>instanceId</a:t>
            </a:r>
            <a:r>
              <a:rPr lang="en-US" altLang="zh-TW" dirty="0"/>
              <a:t>=BV55010001IOUI</a:t>
            </a:r>
          </a:p>
          <a:p>
            <a:pPr lvl="1"/>
            <a:r>
              <a:rPr lang="en-US" altLang="zh-TW" dirty="0" err="1"/>
              <a:t>instanceType</a:t>
            </a:r>
            <a:r>
              <a:rPr lang="en-US" altLang="zh-TW" dirty="0"/>
              <a:t>=HC1.S.LINUX</a:t>
            </a:r>
          </a:p>
          <a:p>
            <a:pPr lvl="1"/>
            <a:r>
              <a:rPr lang="en-US" altLang="zh-TW" dirty="0" err="1"/>
              <a:t>monitoringEnabled</a:t>
            </a:r>
            <a:r>
              <a:rPr lang="en-US" altLang="zh-TW" dirty="0"/>
              <a:t>=true</a:t>
            </a:r>
          </a:p>
          <a:p>
            <a:pPr lvl="1"/>
            <a:r>
              <a:rPr lang="en-US" altLang="zh-TW" dirty="0" err="1"/>
              <a:t>instanceName</a:t>
            </a:r>
            <a:r>
              <a:rPr lang="en-US" altLang="zh-TW" dirty="0"/>
              <a:t>=</a:t>
            </a:r>
            <a:r>
              <a:rPr lang="en-US" altLang="zh-TW" dirty="0" err="1"/>
              <a:t>vpchws</a:t>
            </a:r>
            <a:endParaRPr lang="en-US" altLang="zh-TW" dirty="0"/>
          </a:p>
          <a:p>
            <a:pPr lvl="1"/>
            <a:r>
              <a:rPr lang="en-US" altLang="zh-TW" dirty="0"/>
              <a:t>count=1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51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REST </a:t>
            </a:r>
            <a:r>
              <a:rPr lang="zh-TW" altLang="en-US" dirty="0" smtClean="0"/>
              <a:t>開發者中心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12" y="1196975"/>
            <a:ext cx="8866014" cy="509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9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[CaaS] </a:t>
            </a:r>
            <a:r>
              <a:rPr lang="zh-TW" altLang="en-US" dirty="0" smtClean="0"/>
              <a:t>採用</a:t>
            </a:r>
            <a:r>
              <a:rPr lang="zh-TW" altLang="en-US" dirty="0"/>
              <a:t>用戶範本複製雲伺服器 </a:t>
            </a:r>
            <a:r>
              <a:rPr lang="en-US" altLang="zh-TW" dirty="0"/>
              <a:t>(create </a:t>
            </a:r>
            <a:r>
              <a:rPr lang="en-US" altLang="zh-TW" dirty="0" err="1"/>
              <a:t>vm</a:t>
            </a:r>
            <a:r>
              <a:rPr lang="en-US" altLang="zh-TW" dirty="0"/>
              <a:t> from template) 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action=</a:t>
            </a:r>
            <a:r>
              <a:rPr lang="en-US" altLang="zh-TW" dirty="0" err="1" smtClean="0"/>
              <a:t>runInstances</a:t>
            </a:r>
            <a:endParaRPr lang="en-US" altLang="zh-TW" dirty="0"/>
          </a:p>
          <a:p>
            <a:pPr lvl="1"/>
            <a:r>
              <a:rPr lang="en-US" altLang="zh-TW" dirty="0" smtClean="0"/>
              <a:t>version=</a:t>
            </a:r>
            <a:r>
              <a:rPr lang="en-US" altLang="zh-TW" dirty="0"/>
              <a:t>2016-11-23</a:t>
            </a:r>
          </a:p>
          <a:p>
            <a:pPr lvl="1"/>
            <a:r>
              <a:rPr lang="en-US" altLang="zh-TW" dirty="0" err="1"/>
              <a:t>chtAuthType</a:t>
            </a:r>
            <a:r>
              <a:rPr lang="en-US" altLang="zh-TW" dirty="0"/>
              <a:t>=</a:t>
            </a:r>
            <a:r>
              <a:rPr lang="en-US" altLang="zh-TW" dirty="0" err="1"/>
              <a:t>hwspass</a:t>
            </a:r>
            <a:endParaRPr lang="en-US" altLang="zh-TW" dirty="0"/>
          </a:p>
          <a:p>
            <a:pPr lvl="1"/>
            <a:r>
              <a:rPr lang="en-US" altLang="zh-TW" dirty="0" err="1"/>
              <a:t>imageId</a:t>
            </a:r>
            <a:r>
              <a:rPr lang="en-US" altLang="zh-TW" dirty="0"/>
              <a:t>=BT550100010001</a:t>
            </a:r>
          </a:p>
          <a:p>
            <a:pPr lvl="1"/>
            <a:r>
              <a:rPr lang="en-US" altLang="zh-TW" dirty="0" err="1"/>
              <a:t>instanceType</a:t>
            </a:r>
            <a:r>
              <a:rPr lang="en-US" altLang="zh-TW" dirty="0"/>
              <a:t>=HC1.S.WIN</a:t>
            </a:r>
          </a:p>
          <a:p>
            <a:pPr lvl="1"/>
            <a:r>
              <a:rPr lang="en-US" altLang="zh-TW" dirty="0" err="1"/>
              <a:t>instanceName</a:t>
            </a:r>
            <a:r>
              <a:rPr lang="en-US" altLang="zh-TW" dirty="0"/>
              <a:t>=</a:t>
            </a:r>
            <a:r>
              <a:rPr lang="en-US" altLang="zh-TW" dirty="0" err="1"/>
              <a:t>myInstance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62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[CaaS] </a:t>
            </a:r>
            <a:r>
              <a:rPr lang="zh-TW" altLang="en-US" dirty="0" smtClean="0"/>
              <a:t>列出</a:t>
            </a:r>
            <a:r>
              <a:rPr lang="zh-TW" altLang="en-US" dirty="0"/>
              <a:t>雲伺服器 </a:t>
            </a:r>
            <a:endParaRPr lang="en-US" altLang="zh-TW" dirty="0" smtClean="0"/>
          </a:p>
          <a:p>
            <a:pPr lvl="1"/>
            <a:r>
              <a:rPr lang="en-US" altLang="zh-TW" dirty="0"/>
              <a:t>action=</a:t>
            </a:r>
            <a:r>
              <a:rPr lang="en-US" altLang="zh-TW" dirty="0" err="1"/>
              <a:t>describeInstances</a:t>
            </a:r>
            <a:endParaRPr lang="en-US" altLang="zh-TW" dirty="0"/>
          </a:p>
          <a:p>
            <a:pPr lvl="1"/>
            <a:r>
              <a:rPr lang="en-US" altLang="zh-TW" dirty="0" smtClean="0"/>
              <a:t>version=</a:t>
            </a:r>
            <a:r>
              <a:rPr lang="en-US" altLang="zh-TW" dirty="0"/>
              <a:t>2016-11-23</a:t>
            </a:r>
          </a:p>
          <a:p>
            <a:pPr lvl="1"/>
            <a:r>
              <a:rPr lang="en-US" altLang="zh-TW" dirty="0" err="1" smtClean="0"/>
              <a:t>chtAuthType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hwspass</a:t>
            </a:r>
            <a:endParaRPr lang="en-US" altLang="zh-TW" dirty="0" smtClean="0"/>
          </a:p>
          <a:p>
            <a:pPr lvl="1"/>
            <a:r>
              <a:rPr lang="en-US" altLang="zh-TW" dirty="0" err="1"/>
              <a:t>businessTag</a:t>
            </a:r>
            <a:r>
              <a:rPr lang="en-US" altLang="zh-TW" dirty="0"/>
              <a:t>=cb168f20-c515-4e41-84cd-830dedfe7f49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071084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範例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[CVPC] </a:t>
            </a:r>
            <a:r>
              <a:rPr lang="zh-TW" altLang="en-US" dirty="0" smtClean="0"/>
              <a:t>列出</a:t>
            </a:r>
            <a:r>
              <a:rPr lang="zh-TW" altLang="en-US" dirty="0"/>
              <a:t>雲伺服器 </a:t>
            </a:r>
            <a:endParaRPr lang="en-US" altLang="zh-TW" dirty="0" smtClean="0"/>
          </a:p>
          <a:p>
            <a:pPr lvl="1"/>
            <a:r>
              <a:rPr lang="en-US" altLang="zh-TW" dirty="0"/>
              <a:t>action=</a:t>
            </a:r>
            <a:r>
              <a:rPr lang="en-US" altLang="zh-TW" dirty="0" err="1"/>
              <a:t>describeInstances</a:t>
            </a:r>
            <a:endParaRPr lang="en-US" altLang="zh-TW" dirty="0"/>
          </a:p>
          <a:p>
            <a:pPr lvl="1"/>
            <a:r>
              <a:rPr lang="en-US" altLang="zh-TW" dirty="0" smtClean="0"/>
              <a:t>version=</a:t>
            </a:r>
            <a:r>
              <a:rPr lang="en-US" altLang="zh-TW" dirty="0"/>
              <a:t>2016-11-23</a:t>
            </a:r>
          </a:p>
          <a:p>
            <a:pPr lvl="1"/>
            <a:r>
              <a:rPr lang="en-US" altLang="zh-TW" dirty="0" err="1" smtClean="0"/>
              <a:t>chtAuthType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hwspass</a:t>
            </a:r>
            <a:endParaRPr lang="en-US" altLang="zh-TW" dirty="0" smtClean="0"/>
          </a:p>
          <a:p>
            <a:pPr lvl="1"/>
            <a:r>
              <a:rPr lang="en-US" altLang="zh-TW" dirty="0" err="1" smtClean="0"/>
              <a:t>businessTag</a:t>
            </a:r>
            <a:r>
              <a:rPr lang="en-US" altLang="zh-TW" dirty="0" smtClean="0"/>
              <a:t>=cb168f20-c515-4e41-84cd-830dedfe7f49</a:t>
            </a:r>
          </a:p>
          <a:p>
            <a:pPr lvl="1"/>
            <a:r>
              <a:rPr lang="en-US" altLang="zh-TW" dirty="0" err="1" smtClean="0"/>
              <a:t>vpcBusinessServiceId</a:t>
            </a:r>
            <a:r>
              <a:rPr lang="en-US" altLang="zh-TW" dirty="0" smtClean="0"/>
              <a:t>=VV550100000001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57388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TW" altLang="en-US" dirty="0"/>
              <a:t>謝謝聆聽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4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申租虛擬</a:t>
            </a:r>
            <a:r>
              <a:rPr lang="zh-TW" altLang="en-US" dirty="0" smtClean="0"/>
              <a:t>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75628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357932" y="3212976"/>
            <a:ext cx="6518324" cy="2166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52120" y="2738140"/>
            <a:ext cx="1608133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回傳訂單 </a:t>
            </a:r>
            <a:r>
              <a:rPr lang="en-US" altLang="zh-TW" dirty="0" err="1" smtClean="0"/>
              <a:t>uuid</a:t>
            </a:r>
            <a:endParaRPr lang="en-US" altLang="zh-TW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2" y="4293096"/>
            <a:ext cx="8856984" cy="159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 bwMode="auto">
          <a:xfrm>
            <a:off x="683568" y="5283200"/>
            <a:ext cx="8136904" cy="16269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24521" y="4797152"/>
            <a:ext cx="1569660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zh-TW" altLang="en-US" dirty="0" smtClean="0"/>
              <a:t>新申租之訂單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850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目前提供的服務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1581150"/>
            <a:ext cx="4457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8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HWS </a:t>
            </a:r>
            <a:r>
              <a:rPr lang="zh-TW" altLang="en-US" dirty="0" smtClean="0"/>
              <a:t>功能列表 </a:t>
            </a:r>
            <a:r>
              <a:rPr lang="en-US" altLang="zh-TW" dirty="0" smtClean="0"/>
              <a:t>(1/3)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196975"/>
            <a:ext cx="4176266" cy="4752975"/>
          </a:xfrm>
        </p:spPr>
        <p:txBody>
          <a:bodyPr/>
          <a:lstStyle/>
          <a:p>
            <a:r>
              <a:rPr lang="zh-TW" altLang="en-US" dirty="0"/>
              <a:t>雲伺服器</a:t>
            </a:r>
          </a:p>
          <a:p>
            <a:pPr lvl="1"/>
            <a:r>
              <a:rPr lang="en-US" altLang="zh-TW" sz="1800" dirty="0" err="1"/>
              <a:t>runInstances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terminateInstances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rebootInstances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startInstances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stopInstances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describeInstances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modifyInstanceAttribute</a:t>
            </a:r>
            <a:endParaRPr lang="en-US" altLang="zh-TW" sz="1800" dirty="0"/>
          </a:p>
          <a:p>
            <a:pPr lvl="1"/>
            <a:r>
              <a:rPr lang="en-US" altLang="zh-TW" sz="1800" dirty="0" err="1"/>
              <a:t>restoreInstance</a:t>
            </a:r>
            <a:endParaRPr lang="en-US" altLang="zh-TW" sz="1800" dirty="0"/>
          </a:p>
          <a:p>
            <a:pPr lvl="1"/>
            <a:r>
              <a:rPr lang="en-US" altLang="zh-TW" sz="1800" dirty="0" err="1" smtClean="0"/>
              <a:t>getDefaultPd</a:t>
            </a:r>
            <a:endParaRPr lang="en-US" altLang="zh-TW" sz="1800" dirty="0" smtClean="0"/>
          </a:p>
          <a:p>
            <a:pPr lvl="1"/>
            <a:endParaRPr lang="en-US" altLang="zh-TW" sz="1800" dirty="0"/>
          </a:p>
          <a:p>
            <a:r>
              <a:rPr lang="zh-TW" altLang="en-US" dirty="0"/>
              <a:t>雲伺服器監控</a:t>
            </a:r>
          </a:p>
          <a:p>
            <a:pPr lvl="1"/>
            <a:r>
              <a:rPr lang="en-US" altLang="zh-TW" sz="1800" dirty="0" err="1"/>
              <a:t>getInstancesStats</a:t>
            </a:r>
            <a:endParaRPr lang="en-US" altLang="zh-TW" sz="1800" dirty="0"/>
          </a:p>
          <a:p>
            <a:endParaRPr lang="zh-TW" altLang="en-US" sz="2000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gray">
          <a:xfrm>
            <a:off x="4427984" y="1196975"/>
            <a:ext cx="4536504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 b="1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zh-TW" altLang="en-US" kern="0" dirty="0"/>
              <a:t>負載平衡</a:t>
            </a:r>
          </a:p>
          <a:p>
            <a:pPr lvl="1"/>
            <a:r>
              <a:rPr kumimoji="0" lang="en-US" altLang="zh-TW" sz="1800" kern="0" dirty="0" err="1"/>
              <a:t>createLoadBalancerPolicy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deleteLoadBalancerPolicy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describeLoadBalancerPolicies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replaceLoadBalancerPolicy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 smtClean="0"/>
              <a:t>querySlbVIPHealthStatus</a:t>
            </a:r>
            <a:endParaRPr kumimoji="0" lang="en-US" altLang="zh-TW" sz="1800" kern="0" dirty="0" smtClean="0"/>
          </a:p>
          <a:p>
            <a:pPr lvl="1"/>
            <a:endParaRPr kumimoji="0" lang="en-US" altLang="zh-TW" sz="1800" kern="0" dirty="0" smtClean="0"/>
          </a:p>
          <a:p>
            <a:r>
              <a:rPr kumimoji="0" lang="zh-TW" altLang="en-US" kern="0" dirty="0"/>
              <a:t>儲存空間</a:t>
            </a:r>
          </a:p>
          <a:p>
            <a:pPr lvl="1"/>
            <a:r>
              <a:rPr kumimoji="0" lang="en-US" altLang="zh-TW" sz="1800" kern="0" dirty="0" err="1"/>
              <a:t>createVolume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deleteVolume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attachVolume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detachVolume</a:t>
            </a:r>
            <a:endParaRPr kumimoji="0" lang="en-US" altLang="zh-TW" sz="1800" kern="0" dirty="0"/>
          </a:p>
          <a:p>
            <a:pPr lvl="1"/>
            <a:r>
              <a:rPr kumimoji="0" lang="en-US" altLang="zh-TW" sz="1800" kern="0" dirty="0" err="1"/>
              <a:t>describeVolumes</a:t>
            </a:r>
            <a:endParaRPr kumimoji="0" lang="zh-TW" alt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18416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HWS </a:t>
            </a:r>
            <a:r>
              <a:rPr lang="zh-TW" altLang="en-US" dirty="0"/>
              <a:t>功能列表 </a:t>
            </a:r>
            <a:r>
              <a:rPr lang="en-US" altLang="zh-TW" dirty="0" smtClean="0"/>
              <a:t>(2/3)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750" y="1196975"/>
            <a:ext cx="3888234" cy="4752975"/>
          </a:xfrm>
        </p:spPr>
        <p:txBody>
          <a:bodyPr/>
          <a:lstStyle/>
          <a:p>
            <a:r>
              <a:rPr lang="zh-TW" altLang="en-US" dirty="0"/>
              <a:t>防火牆</a:t>
            </a:r>
          </a:p>
          <a:p>
            <a:pPr lvl="1"/>
            <a:r>
              <a:rPr lang="en-US" altLang="zh-TW" dirty="0" err="1"/>
              <a:t>createNetworkAcl</a:t>
            </a:r>
            <a:endParaRPr lang="en-US" altLang="zh-TW" dirty="0"/>
          </a:p>
          <a:p>
            <a:pPr lvl="1"/>
            <a:r>
              <a:rPr lang="en-US" altLang="zh-TW" dirty="0" err="1"/>
              <a:t>deleteNetworkAcl</a:t>
            </a:r>
            <a:endParaRPr lang="en-US" altLang="zh-TW" dirty="0"/>
          </a:p>
          <a:p>
            <a:pPr lvl="1"/>
            <a:r>
              <a:rPr lang="en-US" altLang="zh-TW" dirty="0" err="1"/>
              <a:t>replaceNetworkAcl</a:t>
            </a:r>
            <a:endParaRPr lang="en-US" altLang="zh-TW" dirty="0"/>
          </a:p>
          <a:p>
            <a:pPr lvl="1"/>
            <a:r>
              <a:rPr lang="en-US" altLang="zh-TW" dirty="0" err="1" smtClean="0"/>
              <a:t>describeNetworkAcls</a:t>
            </a:r>
            <a:endParaRPr lang="en-US" altLang="zh-TW" dirty="0" smtClean="0"/>
          </a:p>
          <a:p>
            <a:pPr lvl="1"/>
            <a:endParaRPr lang="en-US" altLang="zh-TW" dirty="0"/>
          </a:p>
          <a:p>
            <a:r>
              <a:rPr lang="zh-TW" altLang="en-US" dirty="0"/>
              <a:t>範本</a:t>
            </a:r>
          </a:p>
          <a:p>
            <a:pPr lvl="1"/>
            <a:r>
              <a:rPr lang="en-US" altLang="zh-TW" dirty="0" err="1"/>
              <a:t>createImage</a:t>
            </a:r>
            <a:endParaRPr lang="en-US" altLang="zh-TW" dirty="0"/>
          </a:p>
          <a:p>
            <a:pPr lvl="1"/>
            <a:r>
              <a:rPr lang="en-US" altLang="zh-TW" dirty="0" err="1"/>
              <a:t>deleteImage</a:t>
            </a:r>
            <a:endParaRPr lang="en-US" altLang="zh-TW" dirty="0"/>
          </a:p>
          <a:p>
            <a:pPr lvl="1"/>
            <a:r>
              <a:rPr lang="en-US" altLang="zh-TW" dirty="0" err="1"/>
              <a:t>describeImages</a:t>
            </a:r>
            <a:endParaRPr lang="en-US" altLang="zh-TW" dirty="0"/>
          </a:p>
          <a:p>
            <a:pPr lvl="1"/>
            <a:r>
              <a:rPr lang="en-US" altLang="zh-TW" dirty="0" err="1"/>
              <a:t>modifyImageAttribute</a:t>
            </a:r>
            <a:endParaRPr lang="zh-TW" altLang="en-US" dirty="0"/>
          </a:p>
        </p:txBody>
      </p:sp>
      <p:sp>
        <p:nvSpPr>
          <p:cNvPr id="4" name="內容版面配置區 2"/>
          <p:cNvSpPr txBox="1">
            <a:spLocks/>
          </p:cNvSpPr>
          <p:nvPr/>
        </p:nvSpPr>
        <p:spPr bwMode="gray">
          <a:xfrm>
            <a:off x="4427984" y="1177029"/>
            <a:ext cx="4464496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 b="1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kumimoji="0" lang="zh-TW" altLang="en-US" kern="0" dirty="0"/>
              <a:t>快照</a:t>
            </a:r>
          </a:p>
          <a:p>
            <a:pPr lvl="1"/>
            <a:r>
              <a:rPr kumimoji="0" lang="en-US" altLang="zh-TW" kern="0" dirty="0" err="1"/>
              <a:t>createSnapshot</a:t>
            </a:r>
            <a:endParaRPr kumimoji="0" lang="en-US" altLang="zh-TW" kern="0" dirty="0"/>
          </a:p>
          <a:p>
            <a:pPr lvl="1"/>
            <a:r>
              <a:rPr kumimoji="0" lang="en-US" altLang="zh-TW" kern="0" dirty="0" err="1"/>
              <a:t>deleteSnapshot</a:t>
            </a:r>
            <a:endParaRPr kumimoji="0" lang="en-US" altLang="zh-TW" kern="0" dirty="0"/>
          </a:p>
          <a:p>
            <a:pPr lvl="1"/>
            <a:r>
              <a:rPr kumimoji="0" lang="en-US" altLang="zh-TW" kern="0" dirty="0" err="1"/>
              <a:t>describeSnapshots</a:t>
            </a:r>
            <a:endParaRPr kumimoji="0" lang="en-US" altLang="zh-TW" kern="0" dirty="0"/>
          </a:p>
          <a:p>
            <a:pPr lvl="1"/>
            <a:r>
              <a:rPr kumimoji="0" lang="en-US" altLang="zh-TW" kern="0" dirty="0" err="1"/>
              <a:t>modifySnapshotAttribute</a:t>
            </a:r>
            <a:endParaRPr kumimoji="0" lang="en-US" altLang="zh-TW" kern="0" dirty="0"/>
          </a:p>
          <a:p>
            <a:endParaRPr kumimoji="0" lang="en-US" altLang="zh-TW" kern="0" dirty="0"/>
          </a:p>
          <a:p>
            <a:r>
              <a:rPr kumimoji="0" lang="zh-TW" altLang="en-US" kern="0" dirty="0"/>
              <a:t>子網段</a:t>
            </a:r>
          </a:p>
          <a:p>
            <a:pPr lvl="1"/>
            <a:r>
              <a:rPr kumimoji="0" lang="en-US" altLang="zh-TW" kern="0" dirty="0" err="1"/>
              <a:t>createSubnet</a:t>
            </a:r>
            <a:endParaRPr kumimoji="0" lang="en-US" altLang="zh-TW" kern="0" dirty="0"/>
          </a:p>
          <a:p>
            <a:pPr lvl="1"/>
            <a:r>
              <a:rPr kumimoji="0" lang="en-US" altLang="zh-TW" kern="0" dirty="0" err="1"/>
              <a:t>deleteSubnet</a:t>
            </a:r>
            <a:endParaRPr kumimoji="0" lang="en-US" altLang="zh-TW" kern="0" dirty="0"/>
          </a:p>
          <a:p>
            <a:pPr lvl="1"/>
            <a:r>
              <a:rPr kumimoji="0" lang="en-US" altLang="zh-TW" kern="0" dirty="0" err="1"/>
              <a:t>describeSubnets</a:t>
            </a:r>
            <a:endParaRPr kumimoji="0"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26122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mDfXt6GDx5aJuHsgZpQyyI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MzKYGQBRp3WXDAtuFY0ov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41yO6eSJHFy1YlxZdneCv"/>
</p:tagLst>
</file>

<file path=ppt/theme/theme1.xml><?xml version="1.0" encoding="utf-8"?>
<a:theme xmlns:a="http://schemas.openxmlformats.org/drawingml/2006/main" name="佈景主題1">
  <a:themeElements>
    <a:clrScheme name="02 3">
      <a:dk1>
        <a:srgbClr val="0B1749"/>
      </a:dk1>
      <a:lt1>
        <a:srgbClr val="FFFFFF"/>
      </a:lt1>
      <a:dk2>
        <a:srgbClr val="2453B2"/>
      </a:dk2>
      <a:lt2>
        <a:srgbClr val="DDDDDD"/>
      </a:lt2>
      <a:accent1>
        <a:srgbClr val="4D93D9"/>
      </a:accent1>
      <a:accent2>
        <a:srgbClr val="77AE26"/>
      </a:accent2>
      <a:accent3>
        <a:srgbClr val="FFFFFF"/>
      </a:accent3>
      <a:accent4>
        <a:srgbClr val="08123D"/>
      </a:accent4>
      <a:accent5>
        <a:srgbClr val="B2C8E9"/>
      </a:accent5>
      <a:accent6>
        <a:srgbClr val="6B9D21"/>
      </a:accent6>
      <a:hlink>
        <a:srgbClr val="4D798F"/>
      </a:hlink>
      <a:folHlink>
        <a:srgbClr val="6A93BC"/>
      </a:folHlink>
    </a:clrScheme>
    <a:fontScheme name="0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2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B5A0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2">
        <a:dk1>
          <a:srgbClr val="000066"/>
        </a:dk1>
        <a:lt1>
          <a:srgbClr val="FFFFFF"/>
        </a:lt1>
        <a:dk2>
          <a:srgbClr val="447DE4"/>
        </a:dk2>
        <a:lt2>
          <a:srgbClr val="DDDDDD"/>
        </a:lt2>
        <a:accent1>
          <a:srgbClr val="7F81CF"/>
        </a:accent1>
        <a:accent2>
          <a:srgbClr val="D87A24"/>
        </a:accent2>
        <a:accent3>
          <a:srgbClr val="FFFFFF"/>
        </a:accent3>
        <a:accent4>
          <a:srgbClr val="000056"/>
        </a:accent4>
        <a:accent5>
          <a:srgbClr val="C0C1E4"/>
        </a:accent5>
        <a:accent6>
          <a:srgbClr val="C46E20"/>
        </a:accent6>
        <a:hlink>
          <a:srgbClr val="99A75F"/>
        </a:hlink>
        <a:folHlink>
          <a:srgbClr val="7AAFC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2 3">
        <a:dk1>
          <a:srgbClr val="0B1749"/>
        </a:dk1>
        <a:lt1>
          <a:srgbClr val="FFFFFF"/>
        </a:lt1>
        <a:dk2>
          <a:srgbClr val="2453B2"/>
        </a:dk2>
        <a:lt2>
          <a:srgbClr val="DDDDDD"/>
        </a:lt2>
        <a:accent1>
          <a:srgbClr val="4D93D9"/>
        </a:accent1>
        <a:accent2>
          <a:srgbClr val="77AE26"/>
        </a:accent2>
        <a:accent3>
          <a:srgbClr val="FFFFFF"/>
        </a:accent3>
        <a:accent4>
          <a:srgbClr val="08123D"/>
        </a:accent4>
        <a:accent5>
          <a:srgbClr val="B2C8E9"/>
        </a:accent5>
        <a:accent6>
          <a:srgbClr val="6B9D21"/>
        </a:accent6>
        <a:hlink>
          <a:srgbClr val="4D798F"/>
        </a:hlink>
        <a:folHlink>
          <a:srgbClr val="6A93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9725</TotalTime>
  <Words>2085</Words>
  <Application>Microsoft Office PowerPoint</Application>
  <PresentationFormat>如螢幕大小 (4:3)</PresentationFormat>
  <Paragraphs>518</Paragraphs>
  <Slides>64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64</vt:i4>
      </vt:variant>
    </vt:vector>
  </HeadingPairs>
  <TitlesOfParts>
    <vt:vector size="76" baseType="lpstr">
      <vt:lpstr>Arial Unicode MS</vt:lpstr>
      <vt:lpstr>Bradley Hand ITC TT-Bold</vt:lpstr>
      <vt:lpstr>Calibri</vt:lpstr>
      <vt:lpstr>ＭＳ Ｐゴシック</vt:lpstr>
      <vt:lpstr>Rage Italic</vt:lpstr>
      <vt:lpstr>微軟正黑體</vt:lpstr>
      <vt:lpstr>新細明體</vt:lpstr>
      <vt:lpstr>Arial</vt:lpstr>
      <vt:lpstr>Segoe UI Semibold</vt:lpstr>
      <vt:lpstr>Verdana</vt:lpstr>
      <vt:lpstr>Wingdings</vt:lpstr>
      <vt:lpstr>佈景主題1</vt:lpstr>
      <vt:lpstr>hicloud CVPC / CaaS  API 教育訓練 (hicloud Web Service,  HWS)</vt:lpstr>
      <vt:lpstr>議程主題</vt:lpstr>
      <vt:lpstr>HWS 介紹</vt:lpstr>
      <vt:lpstr>如何開始? (REST 版)</vt:lpstr>
      <vt:lpstr>開發者中心使用說明文件</vt:lpstr>
      <vt:lpstr>REST 開發者中心</vt:lpstr>
      <vt:lpstr>目前提供的服務</vt:lpstr>
      <vt:lpstr>HWS 功能列表 (1/3)</vt:lpstr>
      <vt:lpstr>HWS 功能列表 (2/3)</vt:lpstr>
      <vt:lpstr> HWS 功能列表 (3/3)</vt:lpstr>
      <vt:lpstr>雲伺服器說明文件</vt:lpstr>
      <vt:lpstr>startInstances</vt:lpstr>
      <vt:lpstr>共通參數</vt:lpstr>
      <vt:lpstr>版本</vt:lpstr>
      <vt:lpstr>申請 Access Key (1/8)</vt:lpstr>
      <vt:lpstr>申請 Access Key (2/8)</vt:lpstr>
      <vt:lpstr>申請 Access Key (3/8)</vt:lpstr>
      <vt:lpstr>申請 Access Key (4/8)</vt:lpstr>
      <vt:lpstr>申請 Access Key (5/8)</vt:lpstr>
      <vt:lpstr>申請 Access Key (6/8)</vt:lpstr>
      <vt:lpstr>申請 Access Key (7/8)</vt:lpstr>
      <vt:lpstr>申請 Access Key (8/8)</vt:lpstr>
      <vt:lpstr>參數</vt:lpstr>
      <vt:lpstr>signature 計算的方式</vt:lpstr>
      <vt:lpstr>透過 REST  工具來執行 hws 命令</vt:lpstr>
      <vt:lpstr>使用 hws-signature Java函式取得驗證碼</vt:lpstr>
      <vt:lpstr>PowerPoint 簡報</vt:lpstr>
      <vt:lpstr>輸出結果</vt:lpstr>
      <vt:lpstr>自行運算出 signature </vt:lpstr>
      <vt:lpstr>驗證碼產生的方式 (1/2)</vt:lpstr>
      <vt:lpstr>驗證碼產生的方式(2/2)</vt:lpstr>
      <vt:lpstr>拆解上列呼叫實例</vt:lpstr>
      <vt:lpstr>完整指令</vt:lpstr>
      <vt:lpstr>透過 java SDK 來執行 (1/2)</vt:lpstr>
      <vt:lpstr>透過 java SDK 來執行 (2/2)</vt:lpstr>
      <vt:lpstr>CaaS API 場景</vt:lpstr>
      <vt:lpstr>案例說明-OO軟體測試公司</vt:lpstr>
      <vt:lpstr>重複建置專案環境</vt:lpstr>
      <vt:lpstr>重複建置專案環境demo</vt:lpstr>
      <vt:lpstr>案例說明-XX證券公司</vt:lpstr>
      <vt:lpstr>定時申退租</vt:lpstr>
      <vt:lpstr>定時產生主機環境demo</vt:lpstr>
      <vt:lpstr>案例說明-YY訂票網站公司</vt:lpstr>
      <vt:lpstr>合約這樣訂型</vt:lpstr>
      <vt:lpstr>要賣一陣子型</vt:lpstr>
      <vt:lpstr>秒殺型</vt:lpstr>
      <vt:lpstr>步驟說明</vt:lpstr>
      <vt:lpstr>範例</vt:lpstr>
      <vt:lpstr>範例</vt:lpstr>
      <vt:lpstr>範例</vt:lpstr>
      <vt:lpstr>範例</vt:lpstr>
      <vt:lpstr>範例</vt:lpstr>
      <vt:lpstr>範例</vt:lpstr>
      <vt:lpstr>範例</vt:lpstr>
      <vt:lpstr>範例</vt:lpstr>
      <vt:lpstr>範例</vt:lpstr>
      <vt:lpstr>範例</vt:lpstr>
      <vt:lpstr>範例</vt:lpstr>
      <vt:lpstr>範例</vt:lpstr>
      <vt:lpstr>範例</vt:lpstr>
      <vt:lpstr>範例</vt:lpstr>
      <vt:lpstr>範例</vt:lpstr>
      <vt:lpstr>謝謝聆聽</vt:lpstr>
      <vt:lpstr>申租虛擬機</vt:lpstr>
    </vt:vector>
  </TitlesOfParts>
  <Company>954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周麗玲</dc:creator>
  <cp:lastModifiedBy>Pluto</cp:lastModifiedBy>
  <cp:revision>278</cp:revision>
  <dcterms:created xsi:type="dcterms:W3CDTF">2010-12-07T08:03:28Z</dcterms:created>
  <dcterms:modified xsi:type="dcterms:W3CDTF">2017-02-14T02:29:01Z</dcterms:modified>
</cp:coreProperties>
</file>